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9" r:id="rId5"/>
    <p:sldId id="256" r:id="rId6"/>
    <p:sldId id="257" r:id="rId7"/>
    <p:sldId id="260" r:id="rId8"/>
    <p:sldId id="263" r:id="rId9"/>
    <p:sldId id="267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5" r:id="rId21"/>
    <p:sldId id="277" r:id="rId22"/>
    <p:sldId id="278" r:id="rId23"/>
    <p:sldId id="266" r:id="rId24"/>
    <p:sldId id="279" r:id="rId25"/>
    <p:sldId id="280" r:id="rId26"/>
    <p:sldId id="281" r:id="rId27"/>
    <p:sldId id="282" r:id="rId28"/>
    <p:sldId id="283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429768" y="978408"/>
            <a:ext cx="5631965" cy="1024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200" b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b="1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200" b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200" b="1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200" b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b="1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dãy</a:t>
            </a:r>
            <a:r>
              <a:rPr lang="en-US" altLang="en-US" sz="2200" b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200" b="1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200" b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Fibonacci:</a:t>
            </a:r>
          </a:p>
          <a:p>
            <a:r>
              <a:rPr lang="en-US" sz="2200" i="1">
                <a:solidFill>
                  <a:srgbClr val="0033CC"/>
                </a:solidFill>
                <a:cs typeface="Times" panose="02020603050405020304" pitchFamily="18" charset="0"/>
              </a:rPr>
              <a:t>       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69" y="2939091"/>
            <a:ext cx="4873082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int F(int n){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if (n &lt; 2)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return  n;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return F(n-1) + F(n-2);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E9FC192-DACB-E393-DBBE-33290A23FEF2}"/>
              </a:ext>
            </a:extLst>
          </p:cNvPr>
          <p:cNvSpPr txBox="1"/>
          <p:nvPr/>
        </p:nvSpPr>
        <p:spPr>
          <a:xfrm>
            <a:off x="975168" y="1714808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(0) =0;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(1) = 1</a:t>
            </a:r>
          </a:p>
          <a:p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= F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+ F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2) với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≥ 2</a:t>
            </a:r>
          </a:p>
        </p:txBody>
      </p:sp>
    </p:spTree>
    <p:extLst>
      <p:ext uri="{BB962C8B-B14F-4D97-AF65-F5344CB8AC3E}">
        <p14:creationId xmlns:p14="http://schemas.microsoft.com/office/powerpoint/2010/main" val="37268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78542" y="920747"/>
            <a:ext cx="11621674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3: </a:t>
            </a: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Bài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Tháp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Hà </a:t>
            </a:r>
            <a:r>
              <a:rPr lang="en-US" altLang="en-US" sz="2000" b="1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Nội</a:t>
            </a:r>
            <a:r>
              <a:rPr lang="en-US" altLang="en-US" sz="2000" b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marL="342900" lvl="1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Bài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toán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Tháp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Hà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Nội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trình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bày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như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sau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: “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Có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3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a, b, c.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a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có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một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chồng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gồm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n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cái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đường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kính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giảm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dần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từ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dưới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lên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.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Cần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phải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chuyển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chồng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từ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a sang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c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tuân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thủ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quy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tắc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:</a:t>
            </a:r>
            <a:endParaRPr lang="en-US" altLang="en-US" sz="2000" i="1" dirty="0">
              <a:solidFill>
                <a:srgbClr val="000066"/>
              </a:solidFill>
              <a:latin typeface="Lato" panose="020F0502020204030203"/>
            </a:endParaRPr>
          </a:p>
          <a:p>
            <a:pPr marL="822960" lvl="1" indent="-36576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Mỗi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lần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chỉ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chuyển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1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endParaRPr lang="en-US" altLang="en-US" sz="2000" i="1" dirty="0">
              <a:solidFill>
                <a:srgbClr val="000066"/>
              </a:solidFill>
              <a:latin typeface="Lato" panose="020F0502020204030203"/>
              <a:cs typeface="Times" panose="02020603050405020304" pitchFamily="18" charset="0"/>
            </a:endParaRPr>
          </a:p>
          <a:p>
            <a:pPr marL="822960" lvl="1" indent="-36576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Chỉ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được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xếp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có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đ</a:t>
            </a:r>
            <a:r>
              <a:rPr lang="vi-VN" altLang="en-US" sz="2000" i="1" dirty="0">
                <a:solidFill>
                  <a:srgbClr val="000066"/>
                </a:solidFill>
                <a:cs typeface="Times" panose="02020603050405020304" pitchFamily="18" charset="0"/>
              </a:rPr>
              <a:t>ư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ờng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kính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nhỏ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h</a:t>
            </a:r>
            <a:r>
              <a:rPr lang="vi-VN" altLang="en-US" sz="2000" i="1" dirty="0">
                <a:solidFill>
                  <a:srgbClr val="000066"/>
                </a:solidFill>
                <a:cs typeface="Times" panose="02020603050405020304" pitchFamily="18" charset="0"/>
              </a:rPr>
              <a:t>ơ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n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lên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trên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có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đ</a:t>
            </a:r>
            <a:r>
              <a:rPr lang="vi-VN" altLang="en-US" sz="2000" i="1" dirty="0">
                <a:solidFill>
                  <a:srgbClr val="000066"/>
                </a:solidFill>
                <a:cs typeface="Times" panose="02020603050405020304" pitchFamily="18" charset="0"/>
              </a:rPr>
              <a:t>ư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ờng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kính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lớn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hơn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. Trong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quá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trình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chuyển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được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phép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dùng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b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làm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cọc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trung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 </a:t>
            </a:r>
            <a:r>
              <a:rPr lang="en-US" altLang="en-US" sz="2000" i="1" dirty="0" err="1">
                <a:solidFill>
                  <a:srgbClr val="000066"/>
                </a:solidFill>
                <a:latin typeface="Lato" panose="020F0502020204030203"/>
              </a:rPr>
              <a:t>gian</a:t>
            </a:r>
            <a:r>
              <a:rPr lang="en-US" altLang="en-US" sz="2000" i="1" dirty="0">
                <a:solidFill>
                  <a:srgbClr val="000066"/>
                </a:solidFill>
                <a:latin typeface="Lato" panose="020F0502020204030203"/>
              </a:rPr>
              <a:t>.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</a:rPr>
              <a:t> </a:t>
            </a:r>
          </a:p>
          <a:p>
            <a:pPr marL="342900" lvl="1" algn="just">
              <a:lnSpc>
                <a:spcPct val="120000"/>
              </a:lnSpc>
              <a:spcBef>
                <a:spcPts val="600"/>
              </a:spcBef>
            </a:pP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Bài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toán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đặt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ra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là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: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Hãy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liệt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kê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bước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di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chuyển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cần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thực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hiện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để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hoàn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thành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nhiệm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vụ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đặt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ra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của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bài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66"/>
                </a:solidFill>
                <a:latin typeface="Lato" panose="020F0502020204030203"/>
                <a:cs typeface="Times" panose="02020603050405020304" pitchFamily="18" charset="0"/>
              </a:rPr>
              <a:t>toán</a:t>
            </a:r>
            <a:r>
              <a:rPr lang="en-US" altLang="en-US" sz="2000" dirty="0">
                <a:solidFill>
                  <a:srgbClr val="000066"/>
                </a:solidFill>
                <a:latin typeface="Lato" panose="020F0502020204030203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41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ADD1A5BB-5D0A-4DA1-B702-6FE9855D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009" y="5155922"/>
            <a:ext cx="23622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xmlns="" id="{3C273935-E171-4E28-8EA0-EFDB762AA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609" y="4774922"/>
            <a:ext cx="19050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xmlns="" id="{CC795608-74A0-4F95-86B0-E5829C04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209" y="4393922"/>
            <a:ext cx="14478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xmlns="" id="{95A27D59-65EA-4E69-BB53-40658B919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809" y="4012922"/>
            <a:ext cx="9906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xmlns="" id="{48B05C68-29D0-419A-8D91-E325D561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409" y="3631922"/>
            <a:ext cx="5334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xmlns="" id="{2C174B79-B92C-4741-A696-15CC88444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009" y="5613123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err="1">
                <a:latin typeface="Times New Roman" panose="02020603050405020304" pitchFamily="18" charset="0"/>
              </a:rPr>
              <a:t>Cọc</a:t>
            </a:r>
            <a:r>
              <a:rPr lang="en-US" altLang="en-US" sz="2400">
                <a:latin typeface="Times New Roman" panose="02020603050405020304" pitchFamily="18" charset="0"/>
              </a:rPr>
              <a:t> a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xmlns="" id="{F2B83340-953A-4E08-BE9F-FBC5703D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003" y="5624508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c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xmlns="" id="{F39B4823-2CD9-4E1B-9336-B0C80C0AF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265" y="5613123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DCF32A9-2B6B-42FB-BA1A-6525B8A5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736" y="1995417"/>
            <a:ext cx="799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(1)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i="1" dirty="0">
                <a:solidFill>
                  <a:srgbClr val="990000"/>
                </a:solidFill>
                <a:latin typeface="+mn-lt"/>
              </a:rPr>
              <a:t>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-1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a sang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b,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sử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dụng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c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làm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trung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gian</a:t>
            </a:r>
            <a:endParaRPr lang="en-US" altLang="en-US" sz="1800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7B67DE-1EB3-4DE5-B411-66ED30DD5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736" y="2567784"/>
            <a:ext cx="799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(2)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1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(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với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đường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kính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lớn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nhất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a sang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c</a:t>
            </a:r>
            <a:endParaRPr lang="en-US" altLang="en-US" sz="1800" dirty="0">
              <a:solidFill>
                <a:srgbClr val="990000"/>
              </a:solidFill>
              <a:latin typeface=".VnTime" panose="020B7200000000000000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9C6B64C-6DA4-446E-BE87-EBBCB6E65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737" y="3145204"/>
            <a:ext cx="8123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</a:rPr>
              <a:t>(3) </a:t>
            </a:r>
            <a:r>
              <a:rPr lang="en-US" altLang="en-US" sz="1800" dirty="0" err="1">
                <a:solidFill>
                  <a:srgbClr val="990000"/>
                </a:solidFill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i="1" dirty="0">
                <a:solidFill>
                  <a:srgbClr val="990000"/>
                </a:solidFill>
              </a:rPr>
              <a:t>n</a:t>
            </a:r>
            <a:r>
              <a:rPr lang="en-US" altLang="en-US" sz="1800" dirty="0">
                <a:solidFill>
                  <a:srgbClr val="990000"/>
                </a:solidFill>
              </a:rPr>
              <a:t>-1 </a:t>
            </a:r>
            <a:r>
              <a:rPr lang="en-US" altLang="en-US" sz="1800" dirty="0" err="1">
                <a:solidFill>
                  <a:srgbClr val="990000"/>
                </a:solidFill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b sang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c, </a:t>
            </a:r>
            <a:r>
              <a:rPr lang="en-US" altLang="en-US" sz="1800" dirty="0" err="1">
                <a:solidFill>
                  <a:srgbClr val="990000"/>
                </a:solidFill>
              </a:rPr>
              <a:t>sử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dụng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a </a:t>
            </a:r>
            <a:r>
              <a:rPr lang="en-US" altLang="en-US" sz="1800" dirty="0" err="1">
                <a:solidFill>
                  <a:srgbClr val="990000"/>
                </a:solidFill>
              </a:rPr>
              <a:t>làm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trung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gian</a:t>
            </a:r>
            <a:endParaRPr lang="en-US" altLang="en-US" sz="1800" dirty="0">
              <a:solidFill>
                <a:srgbClr val="99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7E43426-1E6B-44F6-BC94-54A3A60BC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84" y="853441"/>
            <a:ext cx="75928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9763" indent="-639763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Chuyển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đĩa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từ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a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sang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sử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dụng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b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làm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trung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gian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  <a:latin typeface="Lato" panose="020F0502020204030203"/>
                <a:cs typeface="Courier New" panose="02070309020205020404" pitchFamily="49" charset="0"/>
              </a:rPr>
              <a:t>HanoiTower</a:t>
            </a:r>
            <a:r>
              <a:rPr lang="en-US" sz="2000" dirty="0">
                <a:latin typeface="Lato" panose="020F0502020204030203"/>
                <a:cs typeface="Courier New" panose="02070309020205020404" pitchFamily="49" charset="0"/>
              </a:rPr>
              <a:t>(n, a, c, b); 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xmlns="" id="{E9A6F70A-7F0C-411A-9C54-C3D12C45E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91" y="1621406"/>
            <a:ext cx="3835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Việc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di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chuyển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đĩa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gồm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3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giai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đoạn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015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3 L 0.54844 -0.04166 L 0.54649 0.04699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4 L 0.54844 -0.04167 L 0.54649 0.04699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3 L 0.54844 -0.04166 L 0.54649 0.047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4 L 0.54844 -0.04167 L 0.54649 0.0469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046 L 0.27357 -0.06922 L 0.27657 0.00277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844 0.0412 L 0.29909 -0.0363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388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701 0.03866 L 0.31602 -0.0402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-395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844 0.04167 L 0.33008 -0.0391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-405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987 0.04653 L 0.33581 -0.03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xmlns="" id="{ADD1A5BB-5D0A-4DA1-B702-6FE9855D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882" y="5238107"/>
            <a:ext cx="23622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xmlns="" id="{3C273935-E171-4E28-8EA0-EFDB762AA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482" y="4857107"/>
            <a:ext cx="19050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xmlns="" id="{CC795608-74A0-4F95-86B0-E5829C046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082" y="4476107"/>
            <a:ext cx="14478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xmlns="" id="{95A27D59-65EA-4E69-BB53-40658B919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682" y="4095107"/>
            <a:ext cx="9906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xmlns="" id="{48B05C68-29D0-419A-8D91-E325D5610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82" y="3714107"/>
            <a:ext cx="5334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xmlns="" id="{2C174B79-B92C-4741-A696-15CC88444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82" y="5695308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err="1">
                <a:latin typeface="Times New Roman" panose="02020603050405020304" pitchFamily="18" charset="0"/>
              </a:rPr>
              <a:t>Cọc</a:t>
            </a:r>
            <a:r>
              <a:rPr lang="en-US" altLang="en-US" sz="2400">
                <a:latin typeface="Times New Roman" panose="02020603050405020304" pitchFamily="18" charset="0"/>
              </a:rPr>
              <a:t> a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xmlns="" id="{F2B83340-953A-4E08-BE9F-FBC5703D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876" y="5706693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c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xmlns="" id="{F39B4823-2CD9-4E1B-9336-B0C80C0AF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2138" y="5695308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DCF32A9-2B6B-42FB-BA1A-6525B8A5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12" y="1931027"/>
            <a:ext cx="799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(1)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i="1" dirty="0">
                <a:solidFill>
                  <a:srgbClr val="990000"/>
                </a:solidFill>
                <a:latin typeface="+mn-lt"/>
              </a:rPr>
              <a:t>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-1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a sang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b,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sử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dụng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c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làm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trung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gian</a:t>
            </a:r>
            <a:endParaRPr lang="en-US" altLang="en-US" sz="1800" dirty="0">
              <a:solidFill>
                <a:srgbClr val="990000"/>
              </a:solidFill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7B67DE-1EB3-4DE5-B411-66ED30DD5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12" y="2507099"/>
            <a:ext cx="799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(2)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1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(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với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đường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kính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lớn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nhất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)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a sang </a:t>
            </a:r>
            <a:r>
              <a:rPr lang="en-US" altLang="en-US" sz="1800" dirty="0" err="1">
                <a:solidFill>
                  <a:srgbClr val="990000"/>
                </a:solidFill>
                <a:latin typeface="+mn-lt"/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  <a:latin typeface="+mn-lt"/>
              </a:rPr>
              <a:t> c</a:t>
            </a:r>
            <a:endParaRPr lang="en-US" altLang="en-US" sz="1800" dirty="0">
              <a:solidFill>
                <a:srgbClr val="990000"/>
              </a:solidFill>
              <a:latin typeface=".VnTime" panose="020B7200000000000000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9C6B64C-6DA4-446E-BE87-EBBCB6E65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12" y="3083171"/>
            <a:ext cx="8123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990000"/>
                </a:solidFill>
              </a:rPr>
              <a:t>(3) </a:t>
            </a:r>
            <a:r>
              <a:rPr lang="en-US" altLang="en-US" sz="1800" dirty="0" err="1">
                <a:solidFill>
                  <a:srgbClr val="990000"/>
                </a:solidFill>
              </a:rPr>
              <a:t>Chuyển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i="1" dirty="0">
                <a:solidFill>
                  <a:srgbClr val="990000"/>
                </a:solidFill>
              </a:rPr>
              <a:t>n</a:t>
            </a:r>
            <a:r>
              <a:rPr lang="en-US" altLang="en-US" sz="1800" dirty="0">
                <a:solidFill>
                  <a:srgbClr val="990000"/>
                </a:solidFill>
              </a:rPr>
              <a:t>-1 </a:t>
            </a:r>
            <a:r>
              <a:rPr lang="en-US" altLang="en-US" sz="1800" dirty="0" err="1">
                <a:solidFill>
                  <a:srgbClr val="990000"/>
                </a:solidFill>
              </a:rPr>
              <a:t>đĩa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từ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b sang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c, </a:t>
            </a:r>
            <a:r>
              <a:rPr lang="en-US" altLang="en-US" sz="1800" dirty="0" err="1">
                <a:solidFill>
                  <a:srgbClr val="990000"/>
                </a:solidFill>
              </a:rPr>
              <a:t>sử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dụng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cọc</a:t>
            </a:r>
            <a:r>
              <a:rPr lang="en-US" altLang="en-US" sz="1800" dirty="0">
                <a:solidFill>
                  <a:srgbClr val="990000"/>
                </a:solidFill>
              </a:rPr>
              <a:t> a </a:t>
            </a:r>
            <a:r>
              <a:rPr lang="en-US" altLang="en-US" sz="1800" dirty="0" err="1">
                <a:solidFill>
                  <a:srgbClr val="990000"/>
                </a:solidFill>
              </a:rPr>
              <a:t>làm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trung</a:t>
            </a:r>
            <a:r>
              <a:rPr lang="en-US" altLang="en-US" sz="1800" dirty="0">
                <a:solidFill>
                  <a:srgbClr val="990000"/>
                </a:solidFill>
              </a:rPr>
              <a:t> </a:t>
            </a:r>
            <a:r>
              <a:rPr lang="en-US" altLang="en-US" sz="1800" dirty="0" err="1">
                <a:solidFill>
                  <a:srgbClr val="990000"/>
                </a:solidFill>
              </a:rPr>
              <a:t>gian</a:t>
            </a:r>
            <a:endParaRPr lang="en-US" altLang="en-US" sz="1800" dirty="0">
              <a:solidFill>
                <a:srgbClr val="99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3CB17A3-3A36-41BF-A6F7-68F7CF219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130" y="2209499"/>
            <a:ext cx="7208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Giải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bài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kích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thước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-1 : </a:t>
            </a:r>
            <a:r>
              <a:rPr lang="en-US" alt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HaNoiTower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(n-1, a, b, c)</a:t>
            </a:r>
            <a:endParaRPr lang="en-US" altLang="en-US" sz="1800" b="1" baseline="-25000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C5ECD28-360B-4F1D-BE9E-4F7A297D2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082" y="3331934"/>
            <a:ext cx="7566102" cy="38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Giải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bài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kích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thước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 </a:t>
            </a:r>
            <a:r>
              <a:rPr lang="en-US" altLang="en-US" sz="1800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-1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alt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HaNoiTower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(n-1, b, c, a)</a:t>
            </a:r>
            <a:endParaRPr lang="en-US" altLang="en-US" sz="1800" b="1" baseline="-25000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6643AD8-FBD6-4F1C-9260-880FA01A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082" y="2789629"/>
            <a:ext cx="94673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Giải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bài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kích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thước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n = 1 (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chỉ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cần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1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bước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di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chuyển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đĩa</a:t>
            </a:r>
            <a:r>
              <a:rPr lang="en-US" alt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): </a:t>
            </a:r>
            <a:r>
              <a:rPr lang="en-US" alt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HaNoiTower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(1, a, c, b)</a:t>
            </a:r>
            <a:endParaRPr lang="en-US" altLang="en-US" sz="1800" b="1" baseline="-25000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7E43426-1E6B-44F6-BC94-54A3A60BC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288" y="788027"/>
            <a:ext cx="89836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39763" indent="-639763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+mn-lt"/>
                <a:cs typeface="Times" panose="02020603050405020304" pitchFamily="18" charset="0"/>
              </a:rPr>
              <a:t>Chuyển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+mn-lt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đĩa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từ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+mn-lt"/>
                <a:cs typeface="Times" panose="02020603050405020304" pitchFamily="18" charset="0"/>
              </a:rPr>
              <a:t>a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sang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+mn-lt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sử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dụng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cọc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+mn-lt"/>
                <a:cs typeface="Times" panose="02020603050405020304" pitchFamily="18" charset="0"/>
              </a:rPr>
              <a:t>b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làm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trung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+mn-lt"/>
                <a:cs typeface="Times" panose="02020603050405020304" pitchFamily="18" charset="0"/>
              </a:rPr>
              <a:t>gian</a:t>
            </a:r>
            <a:r>
              <a:rPr lang="en-US" sz="2000" dirty="0">
                <a:latin typeface="+mn-lt"/>
                <a:cs typeface="Times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HanoiTower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(n, a, c, b); 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xmlns="" id="{E9A6F70A-7F0C-411A-9C54-C3D12C45E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968" y="1556123"/>
            <a:ext cx="38353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Việc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di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chuyển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đĩa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gồm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3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giai</a:t>
            </a:r>
            <a:r>
              <a:rPr lang="en-US" altLang="en-US" sz="1800" dirty="0">
                <a:latin typeface="+mn-lt"/>
                <a:cs typeface="Times" panose="02020603050405020304" pitchFamily="18" charset="0"/>
              </a:rPr>
              <a:t> </a:t>
            </a:r>
            <a:r>
              <a:rPr lang="en-US" altLang="en-US" sz="1800" dirty="0" err="1">
                <a:latin typeface="+mn-lt"/>
                <a:cs typeface="Times" panose="02020603050405020304" pitchFamily="18" charset="0"/>
              </a:rPr>
              <a:t>đoạn</a:t>
            </a:r>
            <a:r>
              <a:rPr lang="en-US" altLang="en-US" sz="18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289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3 L 0.54844 -0.04166 L 0.54649 0.046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4 L 0.54844 -0.04167 L 0.54649 0.0469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3 L 0.54844 -0.04166 L 0.54649 0.04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4861 L 0.27487 -0.19144 L 0.54844 -0.04167 L 0.54649 0.04699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22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046 L 0.27357 -0.06922 L 0.27657 0.00277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649 0.047 L 0.29909 -0.0155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17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701 0.03866 L 0.31485 -0.0171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-28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844 0.04167 L 0.33021 -0.0141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11" y="-2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987 0.04653 L 0.33646 -0.0092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5" name="AutoShape 4">
            <a:extLst>
              <a:ext uri="{FF2B5EF4-FFF2-40B4-BE49-F238E27FC236}">
                <a16:creationId xmlns:a16="http://schemas.microsoft.com/office/drawing/2014/main" xmlns="" id="{5EF51492-CA11-4812-89FB-4A4C36AF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087" y="5063444"/>
            <a:ext cx="23622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xmlns="" id="{B04DF478-4A8B-4352-860F-DFE62D76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687" y="4682444"/>
            <a:ext cx="19050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7" name="AutoShape 6">
            <a:extLst>
              <a:ext uri="{FF2B5EF4-FFF2-40B4-BE49-F238E27FC236}">
                <a16:creationId xmlns:a16="http://schemas.microsoft.com/office/drawing/2014/main" xmlns="" id="{491563DF-F246-4A06-A2E7-9F63D053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287" y="4301444"/>
            <a:ext cx="14478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" name="AutoShape 7">
            <a:extLst>
              <a:ext uri="{FF2B5EF4-FFF2-40B4-BE49-F238E27FC236}">
                <a16:creationId xmlns:a16="http://schemas.microsoft.com/office/drawing/2014/main" xmlns="" id="{F8938C3C-C3B4-4AC4-B906-275E116C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887" y="3920444"/>
            <a:ext cx="9906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" name="AutoShape 8">
            <a:extLst>
              <a:ext uri="{FF2B5EF4-FFF2-40B4-BE49-F238E27FC236}">
                <a16:creationId xmlns:a16="http://schemas.microsoft.com/office/drawing/2014/main" xmlns="" id="{62D8DDB0-9573-4FC2-B352-CA222A64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487" y="3539444"/>
            <a:ext cx="533400" cy="4572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xmlns="" id="{808845E5-8F51-4FF5-83EE-4030DE3B2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087" y="5520645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a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xmlns="" id="{35C3A493-E9BD-4CF5-A8F6-9A5ECB986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783" y="5554329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c</a:t>
            </a:r>
          </a:p>
        </p:txBody>
      </p:sp>
      <p:sp>
        <p:nvSpPr>
          <p:cNvPr id="42" name="Text Box 11">
            <a:extLst>
              <a:ext uri="{FF2B5EF4-FFF2-40B4-BE49-F238E27FC236}">
                <a16:creationId xmlns:a16="http://schemas.microsoft.com/office/drawing/2014/main" xmlns="" id="{DBC6F08E-376F-4D74-B623-0467671BC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725" y="5520644"/>
            <a:ext cx="23622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Cọc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172B1AC-62BB-44F1-9D9F-DC30F395D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79" y="1416235"/>
            <a:ext cx="7994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>
                <a:solidFill>
                  <a:srgbClr val="990000"/>
                </a:solidFill>
              </a:rPr>
              <a:t>(1)  </a:t>
            </a:r>
            <a:r>
              <a:rPr lang="en-US" altLang="en-US" sz="1800" err="1">
                <a:solidFill>
                  <a:srgbClr val="990000"/>
                </a:solidFill>
              </a:rPr>
              <a:t>Chuyển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i="1">
                <a:solidFill>
                  <a:srgbClr val="990000"/>
                </a:solidFill>
              </a:rPr>
              <a:t>n</a:t>
            </a:r>
            <a:r>
              <a:rPr lang="en-US" altLang="en-US" sz="1800">
                <a:solidFill>
                  <a:srgbClr val="990000"/>
                </a:solidFill>
              </a:rPr>
              <a:t>-1 </a:t>
            </a:r>
            <a:r>
              <a:rPr lang="en-US" altLang="en-US" sz="1800" err="1">
                <a:solidFill>
                  <a:srgbClr val="990000"/>
                </a:solidFill>
              </a:rPr>
              <a:t>đĩa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từ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a sang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b, </a:t>
            </a:r>
            <a:r>
              <a:rPr lang="en-US" altLang="en-US" sz="1800" err="1">
                <a:solidFill>
                  <a:srgbClr val="990000"/>
                </a:solidFill>
              </a:rPr>
              <a:t>sử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dụng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c </a:t>
            </a:r>
            <a:r>
              <a:rPr lang="en-US" altLang="en-US" sz="1800" err="1">
                <a:solidFill>
                  <a:srgbClr val="990000"/>
                </a:solidFill>
              </a:rPr>
              <a:t>làm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trung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gian</a:t>
            </a:r>
            <a:endParaRPr lang="en-US" altLang="en-US" sz="1800">
              <a:solidFill>
                <a:srgbClr val="99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0B7B80B-ED85-4C21-BA1A-907EBD4CD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79" y="2079810"/>
            <a:ext cx="7994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>
                <a:solidFill>
                  <a:srgbClr val="990000"/>
                </a:solidFill>
              </a:rPr>
              <a:t>(2) </a:t>
            </a:r>
            <a:r>
              <a:rPr lang="en-US" altLang="en-US" sz="1800" err="1">
                <a:solidFill>
                  <a:srgbClr val="990000"/>
                </a:solidFill>
              </a:rPr>
              <a:t>Chuyển</a:t>
            </a:r>
            <a:r>
              <a:rPr lang="en-US" altLang="en-US" sz="1800">
                <a:solidFill>
                  <a:srgbClr val="990000"/>
                </a:solidFill>
              </a:rPr>
              <a:t> 1 </a:t>
            </a:r>
            <a:r>
              <a:rPr lang="en-US" altLang="en-US" sz="1800" err="1">
                <a:solidFill>
                  <a:srgbClr val="990000"/>
                </a:solidFill>
              </a:rPr>
              <a:t>đĩa</a:t>
            </a:r>
            <a:r>
              <a:rPr lang="en-US" altLang="en-US" sz="1800">
                <a:solidFill>
                  <a:srgbClr val="990000"/>
                </a:solidFill>
              </a:rPr>
              <a:t> (</a:t>
            </a:r>
            <a:r>
              <a:rPr lang="en-US" altLang="en-US" sz="1800" err="1">
                <a:solidFill>
                  <a:srgbClr val="990000"/>
                </a:solidFill>
              </a:rPr>
              <a:t>đĩa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với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đường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kính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lớn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nhất</a:t>
            </a:r>
            <a:r>
              <a:rPr lang="en-US" altLang="en-US" sz="1800">
                <a:solidFill>
                  <a:srgbClr val="990000"/>
                </a:solidFill>
              </a:rPr>
              <a:t>) </a:t>
            </a:r>
            <a:r>
              <a:rPr lang="en-US" altLang="en-US" sz="1800" err="1">
                <a:solidFill>
                  <a:srgbClr val="990000"/>
                </a:solidFill>
              </a:rPr>
              <a:t>từ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a sang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c</a:t>
            </a:r>
            <a:endParaRPr lang="en-US" altLang="en-US" sz="1800">
              <a:solidFill>
                <a:srgbClr val="990000"/>
              </a:solidFill>
              <a:latin typeface=".VnTime" panose="020B7200000000000000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98221AEB-0B7A-47CE-B49F-58D003062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79" y="2733860"/>
            <a:ext cx="812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>
                <a:solidFill>
                  <a:srgbClr val="990000"/>
                </a:solidFill>
              </a:rPr>
              <a:t>(3)  </a:t>
            </a:r>
            <a:r>
              <a:rPr lang="en-US" altLang="en-US" sz="1800" err="1">
                <a:solidFill>
                  <a:srgbClr val="990000"/>
                </a:solidFill>
              </a:rPr>
              <a:t>Chuyển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i="1">
                <a:solidFill>
                  <a:srgbClr val="990000"/>
                </a:solidFill>
              </a:rPr>
              <a:t>n</a:t>
            </a:r>
            <a:r>
              <a:rPr lang="en-US" altLang="en-US" sz="1800">
                <a:solidFill>
                  <a:srgbClr val="990000"/>
                </a:solidFill>
              </a:rPr>
              <a:t>-1 </a:t>
            </a:r>
            <a:r>
              <a:rPr lang="en-US" altLang="en-US" sz="1800" err="1">
                <a:solidFill>
                  <a:srgbClr val="990000"/>
                </a:solidFill>
              </a:rPr>
              <a:t>đĩa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từ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b sang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c, </a:t>
            </a:r>
            <a:r>
              <a:rPr lang="en-US" altLang="en-US" sz="1800" err="1">
                <a:solidFill>
                  <a:srgbClr val="990000"/>
                </a:solidFill>
              </a:rPr>
              <a:t>sử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dụng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cọc</a:t>
            </a:r>
            <a:r>
              <a:rPr lang="en-US" altLang="en-US" sz="1800">
                <a:solidFill>
                  <a:srgbClr val="990000"/>
                </a:solidFill>
              </a:rPr>
              <a:t> a </a:t>
            </a:r>
            <a:r>
              <a:rPr lang="en-US" altLang="en-US" sz="1800" err="1">
                <a:solidFill>
                  <a:srgbClr val="990000"/>
                </a:solidFill>
              </a:rPr>
              <a:t>làm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trung</a:t>
            </a:r>
            <a:r>
              <a:rPr lang="en-US" altLang="en-US" sz="1800">
                <a:solidFill>
                  <a:srgbClr val="990000"/>
                </a:solidFill>
              </a:rPr>
              <a:t> </a:t>
            </a:r>
            <a:r>
              <a:rPr lang="en-US" altLang="en-US" sz="1800" err="1">
                <a:solidFill>
                  <a:srgbClr val="990000"/>
                </a:solidFill>
              </a:rPr>
              <a:t>gian</a:t>
            </a:r>
            <a:endParaRPr lang="en-US" altLang="en-US" sz="1800">
              <a:solidFill>
                <a:srgbClr val="99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BD60946-9DD1-4F16-9A05-683CE8B5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942" y="1736291"/>
            <a:ext cx="74995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Giải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bài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kích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thước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i="1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-1 : </a:t>
            </a:r>
            <a:r>
              <a:rPr lang="en-US" altLang="en-US" sz="1800" b="1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HaNoiTower</a:t>
            </a:r>
            <a:r>
              <a:rPr lang="en-US" altLang="en-US" sz="1800" b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(n-1, a, b, c)</a:t>
            </a:r>
            <a:endParaRPr lang="en-US" altLang="en-US" sz="1800" b="1" baseline="-2500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68C71D5-CC08-4839-805D-CFECAE0D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942" y="3032309"/>
            <a:ext cx="76553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1200"/>
              </a:spcBef>
              <a:buClrTx/>
              <a:buSzTx/>
              <a:buNone/>
            </a:pP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Giải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bài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toán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kích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800" err="1">
                <a:solidFill>
                  <a:srgbClr val="FF0000"/>
                </a:solidFill>
                <a:cs typeface="Times New Roman" panose="02020603050405020304" pitchFamily="18" charset="0"/>
              </a:rPr>
              <a:t>thước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en-US" sz="1800" i="1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altLang="en-US" sz="1800">
                <a:solidFill>
                  <a:srgbClr val="FF0000"/>
                </a:solidFill>
                <a:cs typeface="Times New Roman" panose="02020603050405020304" pitchFamily="18" charset="0"/>
              </a:rPr>
              <a:t>-1</a:t>
            </a:r>
            <a:r>
              <a:rPr lang="en-US" altLang="en-US" sz="1800" b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</a:t>
            </a:r>
            <a:r>
              <a:rPr lang="en-US" altLang="en-US" sz="1800" b="1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HaNoiTower</a:t>
            </a:r>
            <a:r>
              <a:rPr lang="en-US" altLang="en-US" sz="1800" b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(n-1, b, c, a)</a:t>
            </a:r>
            <a:endParaRPr lang="en-US" altLang="en-US" sz="1800" b="1" baseline="-2500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AFBA8A6-5454-F2C9-8413-BAF11E6B4431}"/>
              </a:ext>
            </a:extLst>
          </p:cNvPr>
          <p:cNvSpPr txBox="1"/>
          <p:nvPr/>
        </p:nvSpPr>
        <p:spPr>
          <a:xfrm>
            <a:off x="617354" y="1016656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2000" b="1"/>
              <a:t>Ví dụ 3: </a:t>
            </a:r>
            <a:r>
              <a:rPr lang="en-US" altLang="en-US" sz="2000" b="1"/>
              <a:t>Bài toán tháp Hà Nội: </a:t>
            </a:r>
            <a:r>
              <a:rPr lang="en-US" altLang="en-US" sz="2000" b="1" i="1"/>
              <a:t>n </a:t>
            </a:r>
            <a:r>
              <a:rPr lang="en-US" altLang="en-US" sz="2000" b="1"/>
              <a:t>= 5</a:t>
            </a:r>
            <a:endParaRPr lang="vi-VN" sz="2000" b="1"/>
          </a:p>
        </p:txBody>
      </p:sp>
    </p:spTree>
    <p:extLst>
      <p:ext uri="{BB962C8B-B14F-4D97-AF65-F5344CB8AC3E}">
        <p14:creationId xmlns:p14="http://schemas.microsoft.com/office/powerpoint/2010/main" val="31838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69 C 0.01406 -0.01967 0.04028 -0.15231 0.08507 -0.11435 C 0.12986 -0.07639 0.23021 0.15579 0.2684 0.22686 " pathEditMode="relative" rAng="0" ptsTypes="aaa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0" y="379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C 0.10764 -0.07454 0.21546 -0.14885 0.30782 -0.12014 C 0.40018 -0.09144 0.47709 0.0405 0.554 0.17268 " pathEditMode="relative" ptsTypes="aaA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4 0.22686 C 0.31319 0.08496 0.35799 -0.05694 0.40556 -0.06597 C 0.45313 -0.075 0.5033 0.04838 0.55365 0.172 " pathEditMode="relative" ptsTypes="aaA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8.14815E-6 C 0.06927 -0.07569 0.13854 -0.15138 0.18333 -0.13333 C 0.22812 -0.11527 0.24826 -0.00347 0.26857 0.10857 " pathEditMode="relative" ptsTypes="aaA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172 C 0.45938 0.07755 0.36528 -0.01666 0.27326 -0.02661 C 0.18125 -0.03657 0.09149 0.03774 0.00174 0.11204 " pathEditMode="relative" ptsTypes="aaA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 0.17268 C 0.51546 0.05671 0.47709 -0.05903 0.42935 -0.06898 C 0.3816 -0.07894 0.32466 0.0169 0.26771 0.11273 " pathEditMode="relative" ptsTypes="aaA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11204 C 0.05122 0.02685 0.1007 -0.05833 0.14479 -0.05926 C 0.18889 -0.06018 0.22761 0.02315 0.26632 0.10671 " pathEditMode="relative" ptsTypes="aaA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C 0.08803 -0.14189 0.17605 -0.28379 0.26858 -0.27453 C 0.36112 -0.26527 0.45799 -0.10463 0.55487 0.05602 " pathEditMode="relative" ptsTypes="aaA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32 0.10672 C 0.3217 0.03264 0.37726 -0.0412 0.42518 -0.03055 C 0.47309 -0.0199 0.51337 0.07547 0.55365 0.17084 " pathEditMode="relative" ptsTypes="aaA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71 0.11273 C 0.22865 0.02153 0.18976 -0.06968 0.14514 -0.07037 C 0.10052 -0.07107 0.05035 0.01875 0.00018 0.10879 " pathEditMode="relative" ptsTypes="aaA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17199 C 0.38906 0.05579 0.23108 -0.09004 0.13889 -0.1 C 0.0467 -0.10995 0.02951 0.06783 0.00069 0.11181 " pathEditMode="relative" rAng="0" ptsTypes="aaa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56" y="-140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4 0.11575 C 0.32222 -0.03032 0.37622 -0.17638 0.42413 -0.18495 C 0.47205 -0.19351 0.51372 -0.06435 0.55556 0.06482 " pathEditMode="relative" ptsTypes="aaA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11204 C 0.05399 0.00788 0.10625 -0.09606 0.15069 -0.07638 C 0.19514 -0.05671 0.23177 0.08704 0.2684 0.23079 " pathEditMode="relative" ptsTypes="aaA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1088 C 0.10278 -0.02662 0.20503 -0.1632 0.29722 -0.17083 C 0.38941 -0.17847 0.50017 0.01412 0.55365 0.06273 " pathEditMode="relative" rAng="0" ptsTypes="aaa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74" y="-143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4 0.22685 C 0.36267 0.08635 0.45694 -0.05393 0.50469 -0.08032 C 0.55243 -0.10671 0.55347 -0.01898 0.55469 0.06875 " pathEditMode="relative" ptsTypes="aaA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C -0.01563 -0.06736 -0.03108 -0.13472 0.03715 -0.15833 C 0.10538 -0.18194 0.35243 -0.11435 0.40972 -0.1412 C 0.46701 -0.16806 0.40521 -0.29977 0.38125 -0.31898 C 0.35729 -0.33819 0.28507 -0.3088 0.26562 -0.25625 C 0.24618 -0.2037 0.25538 -0.10393 0.26458 -0.00393 " pathEditMode="relative" ptsTypes="aaaaaA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69 0.06875 C 0.36042 -0.02454 0.16615 -0.11782 0.07326 -0.0919 C -0.01962 -0.06597 -0.01094 0.07917 -0.00226 0.22431 " pathEditMode="relative" ptsTypes="aaA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06273 C 0.44132 -0.04537 0.32899 -0.14283 0.28108 -0.13472 C 0.23316 -0.12662 0.26944 0.05995 0.26649 0.11111 " pathEditMode="relative" rAng="0" ptsTypes="aaa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4" y="-787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31 C 0.07778 0.09861 0.15833 -0.01574 0.20278 -0.03588 C 0.24722 -0.05602 0.25156 0.07477 0.26441 0.10394 " pathEditMode="relative" rAng="0" ptsTypes="aaa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1402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06089 C 0.45226 -0.06805 0.35104 -0.19675 0.25851 -0.18749 C 0.16597 -0.17823 0.08229 -0.03124 -0.00139 0.11575 " pathEditMode="relative" ptsTypes="aaA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0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32 0.10672 C 0.34201 0.00232 0.41788 -0.10185 0.46632 -0.09212 C 0.51476 -0.0824 0.53559 0.04144 0.5566 0.16552 " pathEditMode="relative" ptsTypes="aaA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7 0.11273 C 0.15607 0.00486 0.04461 -0.10278 0.02048 -0.13958 C -0.00365 -0.17639 0.12708 -0.15046 0.12343 -0.1081 C 0.11979 -0.06574 0.05885 0.02407 -0.00191 0.11412 " pathEditMode="relative" ptsTypes="aaaA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0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17199 C 0.45313 0.09468 0.35261 0.01736 0.26042 0.00718 C 0.16823 -0.00301 0.08438 0.0537 0.0007 0.11042 " pathEditMode="relative" ptsTypes="aaA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 0.06158 C 0.59722 -0.00648 0.64063 -0.07454 0.61788 -0.12801 C 0.59514 -0.18148 0.47657 -0.28032 0.41788 -0.2588 C 0.3592 -0.23727 0.3125 -0.11805 0.2658 0.00139 " pathEditMode="relative" ptsTypes="aaaA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0" presetClass="path" presetSubtype="0" accel="50000" decel="5000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11204 C 0.06649 -0.02986 0.13142 -0.18171 0.17535 -0.18217 C 0.21927 -0.18264 0.2467 0.04861 0.26545 0.10926 " pathEditMode="relative" rAng="0" ptsTypes="aaa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1474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1088 C 0.00226 -0.03773 0.00434 -0.18402 0.07187 -0.24305 C 0.13941 -0.30208 0.32483 -0.31273 0.40521 -0.2456 C 0.48559 -0.17847 0.51979 -0.00949 0.55417 0.15973 " pathEditMode="relative" ptsTypes="aaaA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0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4 0.10139 C 0.28681 0.0669 0.35538 -0.11944 0.40365 -0.10764 C 0.45191 -0.09583 0.5026 0.0426 0.55365 0.17223 " pathEditMode="relative" rAng="0" ptsTypes="aaa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-7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132 C 0.00625 -0.00879 0.01493 -0.13078 0.04965 -0.17685 C 0.08438 -0.22291 0.17014 -0.19143 0.20642 -0.1625 C 0.24271 -0.13356 0.25469 -0.03634 0.26736 -0.00324 " pathEditMode="relative" rAng="0" ptsTypes="aaaa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-168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0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65 0.172 C 0.54931 0.00973 0.54514 -0.15254 0.45538 -0.21226 C 0.36597 -0.27199 0.09271 -0.25949 0.01632 -0.18611 C -0.06007 -0.11273 -0.03125 0.05764 -0.00226 0.22825 " pathEditMode="relative" ptsTypes="aaaA">
                                      <p:cBhvr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4 0.17269 C 0.5875 0.03334 0.62118 -0.10602 0.58733 -0.15671 C 0.55348 -0.20741 0.40486 -0.15787 0.35104 -0.13171 C 0.29723 -0.10555 0.27865 -0.02176 0.26389 0.00023 " pathEditMode="relative" ptsTypes="aaaA">
                                      <p:cBhvr>
                                        <p:cTn id="1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0" presetClass="path" presetSubtype="0" accel="50000" decel="5000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22431 C -0.04757 0.12176 -0.09271 0.01945 -0.09236 -0.06064 C -0.09201 -0.14074 -0.07031 -0.21597 -0.00017 -0.25671 C 0.06997 -0.29745 0.2276 -0.31898 0.32813 -0.30509 C 0.42865 -0.2912 0.57431 -0.22245 0.60278 -0.17314 C 0.63125 -0.12384 0.53542 -0.00949 0.49878 -0.00972 C 0.46215 -0.00995 0.43194 -0.13518 0.38316 -0.1743 C 0.33438 -0.21342 0.24948 -0.26666 0.20556 -0.2449 C 0.16163 -0.22314 0.15052 -0.06574 0.11944 -0.04375 C 0.08837 -0.02176 0.02431 -0.08125 0.01944 -0.11296 C 0.01458 -0.14467 0.04896 -0.22754 0.08993 -0.23449 C 0.1309 -0.24143 0.23594 -0.19375 0.26545 -0.15486 C 0.29497 -0.11597 0.26632 -0.03379 0.26649 -0.00185 " pathEditMode="relative" rAng="0" ptsTypes="aaaaaaaaaaaaa">
                                      <p:cBhvr>
                                        <p:cTn id="1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53" y="-271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39" grpId="8" animBg="1"/>
      <p:bldP spid="39" grpId="9" animBg="1"/>
      <p:bldP spid="39" grpId="10" animBg="1"/>
      <p:bldP spid="39" grpId="11" animBg="1"/>
      <p:bldP spid="39" grpId="12" animBg="1"/>
      <p:bldP spid="39" grpId="13" animBg="1"/>
      <p:bldP spid="39" grpId="14" animBg="1"/>
      <p:bldP spid="39" grpId="15" animBg="1"/>
      <p:bldP spid="43" grpId="0"/>
      <p:bldP spid="44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7EE8618B-439A-3BD2-E046-022C0ADC0B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7243" y="861410"/>
            <a:ext cx="10394795" cy="369700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cs typeface="Times" panose="02020603050405020304" pitchFamily="18" charset="0"/>
              </a:rPr>
              <a:t>Thuật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toán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có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thể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mô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tả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trong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thủ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tục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đệ</a:t>
            </a:r>
            <a:r>
              <a:rPr lang="en-US" sz="2400" dirty="0">
                <a:cs typeface="Times" panose="02020603050405020304" pitchFamily="18" charset="0"/>
              </a:rPr>
              <a:t> qui </a:t>
            </a:r>
            <a:r>
              <a:rPr lang="en-US" sz="2400" dirty="0" err="1">
                <a:cs typeface="Times" panose="02020603050405020304" pitchFamily="18" charset="0"/>
              </a:rPr>
              <a:t>sau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đây</a:t>
            </a:r>
            <a:r>
              <a:rPr lang="en-US" sz="2400" dirty="0">
                <a:cs typeface="Times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HanoiTower</a:t>
            </a:r>
            <a:r>
              <a:rPr lang="en-US" sz="2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, a, c, b) </a:t>
            </a:r>
            <a:r>
              <a:rPr lang="en-US" sz="20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>
                <a:cs typeface="Times" panose="02020603050405020304" pitchFamily="18" charset="0"/>
              </a:rPr>
              <a:t>//</a:t>
            </a:r>
            <a:r>
              <a:rPr lang="en-US" sz="2000" dirty="0" err="1">
                <a:cs typeface="Times" panose="02020603050405020304" pitchFamily="18" charset="0"/>
              </a:rPr>
              <a:t>chuyển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i="1" dirty="0">
                <a:cs typeface="Times" panose="02020603050405020304" pitchFamily="18" charset="0"/>
              </a:rPr>
              <a:t>n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đĩa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từ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cọc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i="1" dirty="0">
                <a:cs typeface="Times" panose="02020603050405020304" pitchFamily="18" charset="0"/>
              </a:rPr>
              <a:t>a</a:t>
            </a:r>
            <a:r>
              <a:rPr lang="en-US" sz="2000" dirty="0">
                <a:cs typeface="Times" panose="02020603050405020304" pitchFamily="18" charset="0"/>
              </a:rPr>
              <a:t> sang </a:t>
            </a:r>
            <a:r>
              <a:rPr lang="en-US" sz="2000" dirty="0" err="1">
                <a:cs typeface="Times" panose="02020603050405020304" pitchFamily="18" charset="0"/>
              </a:rPr>
              <a:t>cọc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i="1" dirty="0">
                <a:cs typeface="Times" panose="02020603050405020304" pitchFamily="18" charset="0"/>
              </a:rPr>
              <a:t>c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sử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dụng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cọc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i="1" dirty="0">
                <a:cs typeface="Times" panose="02020603050405020304" pitchFamily="18" charset="0"/>
              </a:rPr>
              <a:t>b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làm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trung</a:t>
            </a:r>
            <a:r>
              <a:rPr lang="en-US" sz="2000" dirty="0">
                <a:cs typeface="Times" panose="02020603050405020304" pitchFamily="18" charset="0"/>
              </a:rPr>
              <a:t> </a:t>
            </a:r>
            <a:r>
              <a:rPr lang="en-US" sz="2000" dirty="0" err="1">
                <a:cs typeface="Times" panose="02020603050405020304" pitchFamily="18" charset="0"/>
              </a:rPr>
              <a:t>gian</a:t>
            </a:r>
            <a:r>
              <a:rPr lang="en-US" sz="2000" dirty="0" smtClean="0">
                <a:cs typeface="Times" panose="02020603050405020304" pitchFamily="18" charset="0"/>
              </a:rPr>
              <a:t>:</a:t>
            </a:r>
            <a:endParaRPr lang="en-US" sz="20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(n==1)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then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chuyển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đĩa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từ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cọc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a sang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cọc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c&gt;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else 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HanoiTower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(n-1,a,b,c);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HanoiTower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(1,a,c,b);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HanoiTower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(n-1,b,c,a);</a:t>
            </a:r>
          </a:p>
          <a:p>
            <a:pPr>
              <a:buNone/>
            </a:pP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}</a:t>
            </a:r>
          </a:p>
          <a:p>
            <a:pPr>
              <a:buNone/>
            </a:pP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28F6A5F-B31C-C3EC-A7F9-465AE75C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1" y="4199864"/>
            <a:ext cx="10542262" cy="1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DỤ: BÀI TOÁN THÁP HÀ NỘI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27F1FE7-A6BC-8ABF-82E9-E1DA588EC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"/>
          <a:stretch/>
        </p:blipFill>
        <p:spPr>
          <a:xfrm>
            <a:off x="255318" y="956996"/>
            <a:ext cx="8347298" cy="512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19732F-F197-DF83-2E69-CDAF47C82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" t="2160"/>
          <a:stretch/>
        </p:blipFill>
        <p:spPr>
          <a:xfrm>
            <a:off x="7084380" y="3672843"/>
            <a:ext cx="4144261" cy="22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PHÂN TÍCH THUẬT TOÁN ĐỆ QUY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11084453" cy="380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Để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phân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tích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thuật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toán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đệ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qui ta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thường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tiến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hành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như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sau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:</a:t>
            </a:r>
          </a:p>
          <a:p>
            <a:pPr marL="54864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Gọi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b="1" i="1" dirty="0">
                <a:latin typeface="Lato" panose="020F0502020204030203"/>
              </a:rPr>
              <a:t>T(n)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endParaRPr lang="en-US" sz="2000" dirty="0">
              <a:latin typeface="Lato" panose="020F0502020204030203"/>
            </a:endParaRPr>
          </a:p>
          <a:p>
            <a:pPr marL="54864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Xây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dựng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b="1" i="1" dirty="0">
                <a:latin typeface="Lato" panose="020F0502020204030203"/>
              </a:rPr>
              <a:t>T</a:t>
            </a:r>
            <a:r>
              <a:rPr lang="en-US" sz="2000" b="1" dirty="0">
                <a:latin typeface="Lato" panose="020F0502020204030203"/>
              </a:rPr>
              <a:t>(</a:t>
            </a:r>
            <a:r>
              <a:rPr lang="en-US" sz="2000" b="1" i="1" dirty="0">
                <a:latin typeface="Lato" panose="020F0502020204030203"/>
              </a:rPr>
              <a:t>n</a:t>
            </a:r>
            <a:r>
              <a:rPr lang="en-US" sz="2000" b="1" dirty="0">
                <a:latin typeface="Lato" panose="020F0502020204030203"/>
              </a:rPr>
              <a:t>)</a:t>
            </a:r>
            <a:endParaRPr lang="en-US" sz="2000" dirty="0">
              <a:latin typeface="Lato" panose="020F0502020204030203"/>
            </a:endParaRPr>
          </a:p>
          <a:p>
            <a:pPr marL="548640" lvl="1" indent="-27432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Lato" panose="020F0502020204030203"/>
              </a:rPr>
              <a:t>Giải</a:t>
            </a:r>
            <a:r>
              <a:rPr lang="en-US" sz="2000" i="1" dirty="0">
                <a:latin typeface="Lato" panose="020F0502020204030203"/>
              </a:rPr>
              <a:t> </a:t>
            </a:r>
            <a:r>
              <a:rPr lang="en-US" sz="2000" i="1" dirty="0" err="1">
                <a:latin typeface="Lato" panose="020F0502020204030203"/>
              </a:rPr>
              <a:t>công</a:t>
            </a:r>
            <a:r>
              <a:rPr lang="en-US" sz="2000" i="1" dirty="0">
                <a:latin typeface="Lato" panose="020F0502020204030203"/>
              </a:rPr>
              <a:t> </a:t>
            </a:r>
            <a:r>
              <a:rPr lang="en-US" sz="2000" i="1" dirty="0" err="1">
                <a:latin typeface="Lato" panose="020F0502020204030203"/>
              </a:rPr>
              <a:t>thức</a:t>
            </a:r>
            <a:r>
              <a:rPr lang="en-US" sz="2000" i="1" dirty="0">
                <a:latin typeface="Lato" panose="020F0502020204030203"/>
              </a:rPr>
              <a:t> </a:t>
            </a:r>
            <a:r>
              <a:rPr lang="en-US" sz="2000" i="1" dirty="0" err="1">
                <a:latin typeface="Lato" panose="020F0502020204030203"/>
              </a:rPr>
              <a:t>đệ</a:t>
            </a:r>
            <a:r>
              <a:rPr lang="en-US" sz="2000" i="1" dirty="0">
                <a:latin typeface="Lato" panose="020F0502020204030203"/>
              </a:rPr>
              <a:t> </a:t>
            </a:r>
            <a:r>
              <a:rPr lang="en-US" sz="2000" i="1" dirty="0" err="1">
                <a:latin typeface="Lato" panose="020F0502020204030203"/>
              </a:rPr>
              <a:t>quy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để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b="1" i="1" dirty="0">
                <a:latin typeface="Lato" panose="020F0502020204030203"/>
              </a:rPr>
              <a:t> T(n)</a:t>
            </a:r>
          </a:p>
          <a:p>
            <a:pPr marL="27432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</a:rPr>
              <a:t>Nói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chung</a:t>
            </a:r>
            <a:r>
              <a:rPr lang="en-US" sz="2000" dirty="0">
                <a:latin typeface="Lato" panose="020F0502020204030203"/>
              </a:rPr>
              <a:t> ta </a:t>
            </a:r>
            <a:r>
              <a:rPr lang="en-US" sz="2000" dirty="0" err="1">
                <a:latin typeface="Lato" panose="020F0502020204030203"/>
              </a:rPr>
              <a:t>chỉ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cần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một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sát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</a:t>
            </a:r>
            <a:r>
              <a:rPr lang="en-US" sz="2000" dirty="0" err="1">
                <a:latin typeface="Lato" panose="020F0502020204030203"/>
              </a:rPr>
              <a:t>nên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việc</a:t>
            </a:r>
            <a:r>
              <a:rPr lang="en-US" sz="2000" dirty="0">
                <a:latin typeface="Lato" panose="020F0502020204030203"/>
              </a:rPr>
              <a:t> </a:t>
            </a:r>
            <a:br>
              <a:rPr lang="en-US" sz="2000" dirty="0">
                <a:latin typeface="Lato" panose="020F0502020204030203"/>
              </a:rPr>
            </a:br>
            <a:r>
              <a:rPr lang="en-US" sz="2000" b="1" i="1" dirty="0" err="1">
                <a:latin typeface="Lato" panose="020F0502020204030203"/>
              </a:rPr>
              <a:t>giải</a:t>
            </a:r>
            <a:r>
              <a:rPr lang="en-US" sz="2000" b="1" i="1" dirty="0">
                <a:latin typeface="Lato" panose="020F0502020204030203"/>
              </a:rPr>
              <a:t> </a:t>
            </a:r>
            <a:r>
              <a:rPr lang="en-US" sz="2000" b="1" i="1" dirty="0" err="1">
                <a:latin typeface="Lato" panose="020F0502020204030203"/>
              </a:rPr>
              <a:t>công</a:t>
            </a:r>
            <a:r>
              <a:rPr lang="en-US" sz="2000" b="1" i="1" dirty="0">
                <a:latin typeface="Lato" panose="020F0502020204030203"/>
              </a:rPr>
              <a:t> </a:t>
            </a:r>
            <a:r>
              <a:rPr lang="en-US" sz="2000" b="1" i="1" dirty="0" err="1">
                <a:latin typeface="Lato" panose="020F0502020204030203"/>
              </a:rPr>
              <a:t>thức</a:t>
            </a:r>
            <a:r>
              <a:rPr lang="en-US" sz="2000" b="1" i="1" dirty="0">
                <a:latin typeface="Lato" panose="020F0502020204030203"/>
              </a:rPr>
              <a:t> </a:t>
            </a:r>
            <a:r>
              <a:rPr lang="en-US" sz="2000" b="1" i="1" dirty="0" err="1">
                <a:latin typeface="Lato" panose="020F0502020204030203"/>
              </a:rPr>
              <a:t>đệ</a:t>
            </a:r>
            <a:r>
              <a:rPr lang="en-US" sz="2000" b="1" i="1" dirty="0">
                <a:latin typeface="Lato" panose="020F0502020204030203"/>
              </a:rPr>
              <a:t> </a:t>
            </a:r>
            <a:r>
              <a:rPr lang="en-US" sz="2000" b="1" i="1" dirty="0" err="1">
                <a:latin typeface="Lato" panose="020F0502020204030203"/>
              </a:rPr>
              <a:t>quy</a:t>
            </a:r>
            <a:r>
              <a:rPr lang="en-US" sz="2000" b="1" i="1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với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đánh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tốc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độ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tiệm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cận</a:t>
            </a:r>
            <a:r>
              <a:rPr lang="en-US" sz="2000" dirty="0">
                <a:latin typeface="Lato" panose="020F0502020204030203"/>
              </a:rPr>
              <a:t>.</a:t>
            </a:r>
          </a:p>
          <a:p>
            <a:pPr algn="just"/>
            <a:endParaRPr lang="en-US" sz="2000" b="1" dirty="0">
              <a:latin typeface="Lato" panose="020F0502020204030203"/>
            </a:endParaRPr>
          </a:p>
          <a:p>
            <a:pPr algn="just"/>
            <a:endParaRPr lang="en-US" sz="2000" dirty="0">
              <a:latin typeface="Lato" panose="020F0502020204030203"/>
            </a:endParaRPr>
          </a:p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chemeClr val="accent1"/>
              </a:solidFill>
              <a:latin typeface="Lato" panose="020F0502020204030203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PHÂN TÍCH THUẬT TOÁN ĐỆ QUY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1162017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!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công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đệ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quy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     f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(0) = 1</a:t>
            </a:r>
          </a:p>
          <a:p>
            <a:pPr algn="l"/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     </a:t>
            </a: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f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) = </a:t>
            </a: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* </a:t>
            </a: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f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n-</a:t>
            </a:r>
            <a:r>
              <a:rPr lang="en-US" sz="2000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1) </a:t>
            </a:r>
          </a:p>
          <a:p>
            <a:pPr algn="l"/>
            <a:endParaRPr lang="en-US" sz="2000" dirty="0">
              <a:solidFill>
                <a:srgbClr val="0033CC"/>
              </a:solidFill>
              <a:latin typeface="Lato" panose="020F0502020204030203"/>
              <a:cs typeface="Times" panose="02020603050405020304" pitchFamily="18" charset="0"/>
            </a:endParaRPr>
          </a:p>
          <a:p>
            <a:pPr algn="l"/>
            <a:endParaRPr lang="en-US" sz="2000" dirty="0">
              <a:solidFill>
                <a:srgbClr val="0033CC"/>
              </a:solidFill>
              <a:latin typeface="Lato" panose="020F0502020204030203"/>
              <a:cs typeface="Times" panose="02020603050405020304" pitchFamily="18" charset="0"/>
            </a:endParaRPr>
          </a:p>
          <a:p>
            <a:pPr marL="274320" indent="-274320">
              <a:buFont typeface="Wingdings" panose="05000000000000000000" pitchFamily="2" charset="2"/>
              <a:buChar char="§"/>
            </a:pPr>
            <a:endParaRPr lang="en-US" sz="2000" dirty="0" smtClean="0">
              <a:latin typeface="Lato" panose="020F0502020204030203"/>
            </a:endParaRPr>
          </a:p>
          <a:p>
            <a:pPr marL="274320" indent="-274320"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Lato" panose="020F0502020204030203"/>
              </a:rPr>
              <a:t>Gọi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phép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thực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lệnh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gọi</a:t>
            </a:r>
            <a:r>
              <a:rPr lang="en-US" sz="2000" dirty="0">
                <a:latin typeface="Lato" panose="020F0502020204030203"/>
              </a:rPr>
              <a:t> factorial(n). </a:t>
            </a:r>
          </a:p>
          <a:p>
            <a:pPr marL="274320" indent="-274320">
              <a:buFont typeface="Wingdings" panose="05000000000000000000" pitchFamily="2" charset="2"/>
              <a:buChar char="§"/>
            </a:pPr>
            <a:r>
              <a:rPr lang="en-US" sz="2000" dirty="0">
                <a:latin typeface="Lato" panose="020F0502020204030203"/>
              </a:rPr>
              <a:t>Ta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:</a:t>
            </a: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>
                <a:latin typeface="Lato" panose="020F0502020204030203"/>
              </a:rPr>
              <a:t>      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(0) = 0,</a:t>
            </a: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>
                <a:latin typeface="Lato" panose="020F0502020204030203"/>
              </a:rPr>
              <a:t>      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=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-1) +1, n≥1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756" y="977787"/>
            <a:ext cx="4873082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factorial(</a:t>
            </a:r>
            <a:r>
              <a:rPr lang="en-US" altLang="en-US" sz="200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n){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if (n==0)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 return  1;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else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 return n*factorial(n-1);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90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PHÂN TÍCH THUẬT TOÁN ĐỆ QUY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85858" y="978125"/>
            <a:ext cx="11327684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</a:rPr>
              <a:t>Gọi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phép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thực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lệnh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gọi</a:t>
            </a:r>
            <a:r>
              <a:rPr lang="en-US" sz="2000" dirty="0">
                <a:latin typeface="Lato" panose="020F0502020204030203"/>
              </a:rPr>
              <a:t> factorial(n). Ta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:</a:t>
            </a:r>
          </a:p>
          <a:p>
            <a:r>
              <a:rPr lang="en-US" sz="2000" dirty="0">
                <a:latin typeface="Lato" panose="020F0502020204030203"/>
              </a:rPr>
              <a:t>          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(0) = 0,</a:t>
            </a:r>
            <a:endParaRPr lang="en-US" sz="2000" dirty="0">
              <a:latin typeface="Lato" panose="020F0502020204030203"/>
              <a:cs typeface="Arial"/>
            </a:endParaRPr>
          </a:p>
          <a:p>
            <a:r>
              <a:rPr lang="en-US" sz="2000" dirty="0">
                <a:latin typeface="Lato" panose="020F0502020204030203"/>
              </a:rPr>
              <a:t>          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 = </a:t>
            </a:r>
            <a:r>
              <a:rPr lang="en-US" sz="2000" i="1" dirty="0">
                <a:latin typeface="Lato" panose="020F0502020204030203"/>
              </a:rPr>
              <a:t>T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-1) +1, n≥1</a:t>
            </a:r>
            <a:endParaRPr lang="en-US" sz="2000" dirty="0">
              <a:latin typeface="Lato" panose="020F0502020204030203"/>
              <a:cs typeface="Arial"/>
            </a:endParaRPr>
          </a:p>
          <a:p>
            <a:pPr marL="274320" indent="-27432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quy</a:t>
            </a:r>
            <a:r>
              <a:rPr lang="en-US" sz="2000" dirty="0">
                <a:latin typeface="Lato" panose="020F0502020204030203"/>
              </a:rPr>
              <a:t> T(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), ta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:</a:t>
            </a:r>
            <a:endParaRPr lang="vi-VN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latin typeface="Lato" panose="020F0502020204030203"/>
            </a:endParaRPr>
          </a:p>
          <a:p>
            <a:pPr eaLnBrk="1" hangingPunct="1"/>
            <a:r>
              <a:rPr lang="vi-VN" altLang="en-US" sz="2000" dirty="0"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T(</a:t>
            </a:r>
            <a:r>
              <a:rPr lang="en-US" altLang="en-US" sz="2000" i="1" dirty="0">
                <a:latin typeface="Lato" panose="020F0502020204030203"/>
                <a:cs typeface="Times"/>
              </a:rPr>
              <a:t>n</a:t>
            </a:r>
            <a:r>
              <a:rPr lang="en-US" altLang="en-US" sz="2000" dirty="0">
                <a:latin typeface="Lato" panose="020F0502020204030203"/>
                <a:cs typeface="Times"/>
              </a:rPr>
              <a:t>) 	= 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T(</a:t>
            </a:r>
            <a:r>
              <a:rPr lang="en-US" altLang="en-US" sz="2000" i="1" dirty="0">
                <a:solidFill>
                  <a:srgbClr val="FF0000"/>
                </a:solidFill>
                <a:latin typeface="Lato" panose="020F0502020204030203"/>
                <a:cs typeface="Times"/>
              </a:rPr>
              <a:t>n-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1) </a:t>
            </a:r>
            <a:r>
              <a:rPr lang="en-US" altLang="en-US" sz="2000" dirty="0">
                <a:latin typeface="Lato" panose="020F0502020204030203"/>
                <a:cs typeface="Times"/>
              </a:rPr>
              <a:t>+ 1			</a:t>
            </a:r>
            <a:r>
              <a:rPr lang="en-US" altLang="en-US" sz="2000" dirty="0" err="1">
                <a:solidFill>
                  <a:schemeClr val="hlink"/>
                </a:solidFill>
                <a:latin typeface="Lato" panose="020F0502020204030203"/>
                <a:cs typeface="Times"/>
              </a:rPr>
              <a:t>thay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Lato" panose="020F0502020204030203"/>
                <a:cs typeface="Times"/>
              </a:rPr>
              <a:t>thế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 T(</a:t>
            </a:r>
            <a:r>
              <a:rPr lang="en-US" altLang="en-US" sz="2000" i="1" dirty="0">
                <a:solidFill>
                  <a:schemeClr val="hlink"/>
                </a:solidFill>
                <a:latin typeface="Lato" panose="020F0502020204030203"/>
                <a:cs typeface="Times"/>
              </a:rPr>
              <a:t>n-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1)</a:t>
            </a:r>
          </a:p>
          <a:p>
            <a:pPr eaLnBrk="1" hangingPunct="1"/>
            <a:r>
              <a:rPr lang="en-US" altLang="en-US" sz="2000" dirty="0">
                <a:solidFill>
                  <a:srgbClr val="0869F8"/>
                </a:solidFill>
                <a:latin typeface="Lato" panose="020F0502020204030203"/>
                <a:cs typeface="Times"/>
              </a:rPr>
              <a:t>	</a:t>
            </a:r>
            <a:r>
              <a:rPr lang="vi-VN" altLang="en-US" sz="2000" dirty="0">
                <a:solidFill>
                  <a:srgbClr val="0869F8"/>
                </a:solidFill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= 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T(</a:t>
            </a:r>
            <a:r>
              <a:rPr lang="en-US" altLang="en-US" sz="2000" i="1" dirty="0">
                <a:solidFill>
                  <a:srgbClr val="FF0000"/>
                </a:solidFill>
                <a:latin typeface="Lato" panose="020F0502020204030203"/>
                <a:cs typeface="Times"/>
              </a:rPr>
              <a:t>n-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2) + 1 </a:t>
            </a:r>
            <a:r>
              <a:rPr lang="en-US" altLang="en-US" sz="2000" dirty="0">
                <a:latin typeface="Lato" panose="020F0502020204030203"/>
                <a:cs typeface="Times"/>
              </a:rPr>
              <a:t>+ 1		</a:t>
            </a:r>
            <a:r>
              <a:rPr lang="en-US" altLang="en-US" sz="2000" dirty="0" err="1">
                <a:solidFill>
                  <a:schemeClr val="hlink"/>
                </a:solidFill>
                <a:latin typeface="Lato" panose="020F0502020204030203"/>
                <a:cs typeface="Times"/>
              </a:rPr>
              <a:t>thay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 </a:t>
            </a:r>
            <a:r>
              <a:rPr lang="en-US" altLang="en-US" sz="2000" dirty="0" err="1">
                <a:solidFill>
                  <a:schemeClr val="hlink"/>
                </a:solidFill>
                <a:latin typeface="Lato" panose="020F0502020204030203"/>
                <a:cs typeface="Times"/>
              </a:rPr>
              <a:t>thế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 T(</a:t>
            </a:r>
            <a:r>
              <a:rPr lang="en-US" altLang="en-US" sz="2000" i="1" dirty="0">
                <a:solidFill>
                  <a:schemeClr val="hlink"/>
                </a:solidFill>
                <a:latin typeface="Lato" panose="020F0502020204030203"/>
                <a:cs typeface="Times"/>
              </a:rPr>
              <a:t>n-</a:t>
            </a:r>
            <a:r>
              <a:rPr lang="en-US" altLang="en-US" sz="2000" dirty="0">
                <a:solidFill>
                  <a:schemeClr val="hlink"/>
                </a:solidFill>
                <a:latin typeface="Lato" panose="020F0502020204030203"/>
                <a:cs typeface="Times"/>
              </a:rPr>
              <a:t>2)</a:t>
            </a:r>
          </a:p>
          <a:p>
            <a:pPr eaLnBrk="1" hangingPunct="1"/>
            <a:r>
              <a:rPr lang="en-US" altLang="en-US" sz="2000" dirty="0">
                <a:latin typeface="Lato" panose="020F0502020204030203"/>
                <a:cs typeface="Times"/>
              </a:rPr>
              <a:t>	</a:t>
            </a:r>
            <a:r>
              <a:rPr lang="vi-VN" altLang="en-US" sz="2000" dirty="0"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= 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T(</a:t>
            </a:r>
            <a:r>
              <a:rPr lang="en-US" altLang="en-US" sz="2000" i="1" dirty="0">
                <a:solidFill>
                  <a:srgbClr val="FF0000"/>
                </a:solidFill>
                <a:latin typeface="Lato" panose="020F0502020204030203"/>
                <a:cs typeface="Times"/>
              </a:rPr>
              <a:t>n-3</a:t>
            </a:r>
            <a:r>
              <a:rPr lang="en-US" altLang="en-US" sz="2000" dirty="0">
                <a:solidFill>
                  <a:srgbClr val="FF0000"/>
                </a:solidFill>
                <a:latin typeface="Lato" panose="020F0502020204030203"/>
                <a:cs typeface="Times"/>
              </a:rPr>
              <a:t>) + 1 </a:t>
            </a:r>
            <a:r>
              <a:rPr lang="en-US" altLang="en-US" sz="2000" dirty="0">
                <a:latin typeface="Lato" panose="020F0502020204030203"/>
                <a:cs typeface="Times"/>
              </a:rPr>
              <a:t>+ 1 + 1</a:t>
            </a:r>
          </a:p>
          <a:p>
            <a:r>
              <a:rPr lang="en-US" altLang="en-US" sz="2000" dirty="0">
                <a:latin typeface="Lato" panose="020F0502020204030203"/>
                <a:cs typeface="Times"/>
              </a:rPr>
              <a:t>	</a:t>
            </a:r>
            <a:r>
              <a:rPr lang="vi-VN" altLang="en-US" sz="2000" dirty="0"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= T(</a:t>
            </a:r>
            <a:r>
              <a:rPr lang="en-US" altLang="en-US" sz="2000" i="1" dirty="0">
                <a:latin typeface="Lato" panose="020F0502020204030203"/>
                <a:cs typeface="Times"/>
              </a:rPr>
              <a:t>n-</a:t>
            </a:r>
            <a:r>
              <a:rPr lang="en-US" altLang="en-US" sz="2000" dirty="0">
                <a:latin typeface="Lato" panose="020F0502020204030203"/>
                <a:cs typeface="Times"/>
              </a:rPr>
              <a:t>3) + 3</a:t>
            </a:r>
            <a:r>
              <a:rPr lang="en-US" altLang="en-US" sz="2000" i="1" dirty="0">
                <a:latin typeface="Lato" panose="020F0502020204030203"/>
                <a:cs typeface="Times"/>
              </a:rPr>
              <a:t>   </a:t>
            </a:r>
            <a:r>
              <a:rPr lang="en-US" altLang="en-US" sz="2000" dirty="0">
                <a:latin typeface="Lato" panose="020F0502020204030203"/>
                <a:cs typeface="Times"/>
              </a:rPr>
              <a:t>		</a:t>
            </a:r>
            <a:endParaRPr lang="en-US" altLang="en-US" sz="2000" dirty="0">
              <a:solidFill>
                <a:srgbClr val="0563C1"/>
              </a:solidFill>
              <a:latin typeface="Lato" panose="020F0502020204030203"/>
              <a:cs typeface="Times" panose="02020603050405020304" pitchFamily="18" charset="0"/>
            </a:endParaRPr>
          </a:p>
          <a:p>
            <a:r>
              <a:rPr lang="en-US" altLang="en-US" sz="2000" dirty="0">
                <a:latin typeface="Lato" panose="020F0502020204030203"/>
                <a:cs typeface="Times"/>
              </a:rPr>
              <a:t>	</a:t>
            </a:r>
            <a:r>
              <a:rPr lang="vi-VN" altLang="en-US" sz="2000" dirty="0"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= …</a:t>
            </a:r>
          </a:p>
          <a:p>
            <a:pPr eaLnBrk="1" hangingPunct="1"/>
            <a:r>
              <a:rPr lang="en-US" altLang="en-US" sz="2000" dirty="0">
                <a:latin typeface="Lato" panose="020F0502020204030203"/>
                <a:cs typeface="Times"/>
              </a:rPr>
              <a:t>	</a:t>
            </a:r>
            <a:r>
              <a:rPr lang="vi-VN" altLang="en-US" sz="2000" dirty="0">
                <a:cs typeface="Times"/>
              </a:rPr>
              <a:t>	</a:t>
            </a:r>
            <a:r>
              <a:rPr lang="en-US" altLang="en-US" sz="2000" dirty="0">
                <a:latin typeface="Lato" panose="020F0502020204030203"/>
                <a:cs typeface="Times"/>
              </a:rPr>
              <a:t>= T(</a:t>
            </a:r>
            <a:r>
              <a:rPr lang="en-US" altLang="en-US" sz="2000" i="1" dirty="0">
                <a:latin typeface="Lato" panose="020F0502020204030203"/>
                <a:cs typeface="Times"/>
              </a:rPr>
              <a:t>n</a:t>
            </a:r>
            <a:r>
              <a:rPr lang="en-US" altLang="en-US" sz="2000" dirty="0">
                <a:latin typeface="Lato" panose="020F0502020204030203"/>
                <a:cs typeface="Times"/>
              </a:rPr>
              <a:t>-</a:t>
            </a:r>
            <a:r>
              <a:rPr lang="en-US" altLang="en-US" sz="2000" i="1" dirty="0">
                <a:latin typeface="Lato" panose="020F0502020204030203"/>
                <a:cs typeface="Times"/>
              </a:rPr>
              <a:t>k</a:t>
            </a:r>
            <a:r>
              <a:rPr lang="en-US" altLang="en-US" sz="2000" dirty="0">
                <a:latin typeface="Lato" panose="020F0502020204030203"/>
                <a:cs typeface="Times"/>
              </a:rPr>
              <a:t>) + </a:t>
            </a:r>
            <a:r>
              <a:rPr lang="en-US" altLang="en-US" sz="2000" i="1" dirty="0">
                <a:latin typeface="Lato" panose="020F0502020204030203"/>
                <a:cs typeface="Times"/>
              </a:rPr>
              <a:t>k</a:t>
            </a:r>
            <a:r>
              <a:rPr lang="en-US" altLang="en-US" sz="2000" dirty="0">
                <a:latin typeface="Lato" panose="020F0502020204030203"/>
                <a:cs typeface="Times"/>
              </a:rPr>
              <a:t>	</a:t>
            </a:r>
            <a:endParaRPr lang="en-US" altLang="en-US" sz="2000" dirty="0">
              <a:solidFill>
                <a:schemeClr val="hlink"/>
              </a:solidFill>
              <a:latin typeface="Lato" panose="020F0502020204030203"/>
              <a:cs typeface="Times" panose="02020603050405020304" pitchFamily="18" charset="0"/>
            </a:endParaRPr>
          </a:p>
          <a:p>
            <a:r>
              <a:rPr lang="vi-VN" altLang="en-US" sz="2000" dirty="0">
                <a:cs typeface="Times"/>
              </a:rPr>
              <a:t>	</a:t>
            </a:r>
            <a:endParaRPr lang="en-US" altLang="en-US" sz="2000" dirty="0" smtClean="0">
              <a:cs typeface="Times"/>
            </a:endParaRPr>
          </a:p>
          <a:p>
            <a:r>
              <a:rPr lang="en-US" altLang="en-US" sz="2000" dirty="0">
                <a:latin typeface="Lato" panose="020F0502020204030203"/>
                <a:cs typeface="Times"/>
              </a:rPr>
              <a:t> </a:t>
            </a:r>
            <a:r>
              <a:rPr lang="en-US" altLang="en-US" sz="2000" dirty="0" smtClean="0">
                <a:latin typeface="Lato" panose="020F0502020204030203"/>
                <a:cs typeface="Times"/>
              </a:rPr>
              <a:t>       </a:t>
            </a:r>
            <a:r>
              <a:rPr lang="en-US" altLang="en-US" sz="2000" dirty="0" smtClean="0">
                <a:latin typeface="Lato" panose="020F0502020204030203"/>
                <a:cs typeface="Times"/>
              </a:rPr>
              <a:t>T(</a:t>
            </a:r>
            <a:r>
              <a:rPr lang="en-US" altLang="en-US" sz="2000" i="1" dirty="0" smtClean="0">
                <a:latin typeface="Lato" panose="020F0502020204030203"/>
                <a:cs typeface="Times"/>
              </a:rPr>
              <a:t>n</a:t>
            </a:r>
            <a:r>
              <a:rPr lang="en-US" altLang="en-US" sz="2000" dirty="0">
                <a:latin typeface="Lato" panose="020F0502020204030203"/>
                <a:cs typeface="Times"/>
              </a:rPr>
              <a:t>) 	= T(</a:t>
            </a:r>
            <a:r>
              <a:rPr lang="en-US" altLang="en-US" sz="2000" i="1" dirty="0">
                <a:latin typeface="Lato" panose="020F0502020204030203"/>
                <a:cs typeface="Times"/>
              </a:rPr>
              <a:t>n-n</a:t>
            </a:r>
            <a:r>
              <a:rPr lang="en-US" altLang="en-US" sz="2000" dirty="0">
                <a:latin typeface="Lato" panose="020F0502020204030203"/>
                <a:cs typeface="Times"/>
              </a:rPr>
              <a:t>) + </a:t>
            </a:r>
            <a:r>
              <a:rPr lang="en-US" altLang="en-US" sz="2000" i="1" dirty="0">
                <a:latin typeface="Lato" panose="020F0502020204030203"/>
                <a:cs typeface="Times"/>
              </a:rPr>
              <a:t>n		           </a:t>
            </a:r>
            <a:r>
              <a:rPr lang="en-US" altLang="en-US" sz="2000" i="1" dirty="0" err="1">
                <a:solidFill>
                  <a:schemeClr val="hlink"/>
                </a:solidFill>
                <a:latin typeface="Lato" panose="020F0502020204030203"/>
                <a:cs typeface="Times"/>
              </a:rPr>
              <a:t>chọn</a:t>
            </a:r>
            <a:r>
              <a:rPr lang="en-US" altLang="en-US" sz="2000" i="1" dirty="0">
                <a:solidFill>
                  <a:schemeClr val="hlink"/>
                </a:solidFill>
                <a:latin typeface="Lato" panose="020F0502020204030203"/>
                <a:cs typeface="Times"/>
              </a:rPr>
              <a:t> k = n</a:t>
            </a:r>
          </a:p>
          <a:p>
            <a:pPr eaLnBrk="1" hangingPunct="1"/>
            <a:r>
              <a:rPr lang="en-US" altLang="en-US" sz="2000" i="1" dirty="0">
                <a:latin typeface="Lato" panose="020F0502020204030203"/>
                <a:cs typeface="Times"/>
              </a:rPr>
              <a:t>	</a:t>
            </a:r>
            <a:r>
              <a:rPr lang="vi-VN" altLang="en-US" sz="2000" i="1" dirty="0">
                <a:cs typeface="Times"/>
              </a:rPr>
              <a:t>	</a:t>
            </a:r>
            <a:r>
              <a:rPr lang="en-US" altLang="en-US" sz="2000" i="1" dirty="0">
                <a:latin typeface="Lato" panose="020F0502020204030203"/>
                <a:cs typeface="Times"/>
              </a:rPr>
              <a:t>= </a:t>
            </a:r>
            <a:r>
              <a:rPr lang="en-US" altLang="en-US" sz="2000" dirty="0">
                <a:latin typeface="Lato" panose="020F0502020204030203"/>
                <a:cs typeface="Times"/>
              </a:rPr>
              <a:t>T(0) + </a:t>
            </a:r>
            <a:r>
              <a:rPr lang="en-US" altLang="en-US" sz="2000" i="1" dirty="0">
                <a:latin typeface="Lato" panose="020F0502020204030203"/>
                <a:cs typeface="Times"/>
              </a:rPr>
              <a:t>n</a:t>
            </a:r>
          </a:p>
          <a:p>
            <a:pPr eaLnBrk="1" hangingPunct="1"/>
            <a:r>
              <a:rPr lang="en-US" altLang="en-US" sz="2000" i="1" dirty="0">
                <a:latin typeface="Lato" panose="020F0502020204030203"/>
                <a:cs typeface="Times"/>
              </a:rPr>
              <a:t>	</a:t>
            </a:r>
            <a:r>
              <a:rPr lang="vi-VN" altLang="en-US" sz="2000" i="1" dirty="0">
                <a:cs typeface="Times"/>
              </a:rPr>
              <a:t>	</a:t>
            </a:r>
            <a:r>
              <a:rPr lang="en-US" altLang="en-US" sz="2000" i="1" dirty="0">
                <a:latin typeface="Lato" panose="020F0502020204030203"/>
                <a:cs typeface="Times"/>
              </a:rPr>
              <a:t>= </a:t>
            </a:r>
            <a:r>
              <a:rPr lang="en-US" altLang="en-US" sz="2000" dirty="0">
                <a:latin typeface="Lato" panose="020F0502020204030203"/>
                <a:cs typeface="Times"/>
              </a:rPr>
              <a:t>n</a:t>
            </a:r>
          </a:p>
          <a:p>
            <a:pPr eaLnBrk="1" hangingPunct="1"/>
            <a:r>
              <a:rPr lang="vi-VN" sz="2000" dirty="0">
                <a:cs typeface="Times"/>
              </a:rPr>
              <a:t>	</a:t>
            </a:r>
            <a:r>
              <a:rPr lang="en-US" sz="2000" dirty="0" err="1">
                <a:latin typeface="Lato" panose="020F0502020204030203"/>
                <a:cs typeface="Times"/>
              </a:rPr>
              <a:t>Vậy</a:t>
            </a:r>
            <a:r>
              <a:rPr lang="en-US" sz="2000" dirty="0">
                <a:latin typeface="Lato" panose="020F0502020204030203"/>
                <a:cs typeface="Times"/>
              </a:rPr>
              <a:t> T(</a:t>
            </a:r>
            <a:r>
              <a:rPr lang="en-US" sz="2000" i="1" dirty="0">
                <a:latin typeface="Lato" panose="020F0502020204030203"/>
                <a:cs typeface="Times"/>
              </a:rPr>
              <a:t>n</a:t>
            </a:r>
            <a:r>
              <a:rPr lang="en-US" sz="2000" dirty="0">
                <a:latin typeface="Lato" panose="020F0502020204030203"/>
                <a:cs typeface="Times"/>
              </a:rPr>
              <a:t>) = </a:t>
            </a:r>
            <a:r>
              <a:rPr lang="en-US" sz="2000" i="1" dirty="0">
                <a:latin typeface="Lato" panose="020F0502020204030203"/>
                <a:cs typeface="Times"/>
              </a:rPr>
              <a:t>O</a:t>
            </a:r>
            <a:r>
              <a:rPr lang="en-US" sz="2000" dirty="0">
                <a:latin typeface="Lato" panose="020F0502020204030203"/>
                <a:cs typeface="Times"/>
              </a:rPr>
              <a:t>(</a:t>
            </a:r>
            <a:r>
              <a:rPr lang="en-US" sz="2000" i="1" dirty="0">
                <a:latin typeface="Lato" panose="020F0502020204030203"/>
                <a:cs typeface="Times"/>
              </a:rPr>
              <a:t>n</a:t>
            </a:r>
            <a:r>
              <a:rPr lang="en-US" sz="2000" dirty="0">
                <a:latin typeface="Lato" panose="020F0502020204030203"/>
                <a:cs typeface="Times"/>
              </a:rPr>
              <a:t>)</a:t>
            </a:r>
            <a:endParaRPr lang="vi-VN" altLang="en-US" sz="2000" dirty="0">
              <a:solidFill>
                <a:schemeClr val="accent1"/>
              </a:solidFill>
              <a:ea typeface="MS PGothic" panose="020B0600070205080204" pitchFamily="34" charset="-128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984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 dirty="0" smtClean="0"/>
              <a:t>CẤU TRÚC DỮ LIỆU VÀ GIẢI THUẬT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con </a:t>
            </a:r>
            <a:r>
              <a:rPr lang="en-US" sz="2000" dirty="0" err="1" smtClean="0">
                <a:cs typeface="Arial"/>
              </a:rPr>
              <a:t>trùng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lặp</a:t>
            </a:r>
            <a:endParaRPr lang="en-US" sz="2000" dirty="0"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554493" y="1558558"/>
            <a:ext cx="39558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1: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dãy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Fibonacci</a:t>
            </a:r>
            <a:r>
              <a:rPr lang="en-US" altLang="en-US" sz="2000" dirty="0" smtClean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sz="2000" i="1" dirty="0" smtClean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    </a:t>
            </a:r>
            <a:r>
              <a:rPr lang="en-US" sz="2000" i="1" dirty="0" smtClean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latin typeface="Lato" panose="020F0502020204030203"/>
                <a:cs typeface="Times New Roman" panose="02020603050405020304" pitchFamily="18" charset="0"/>
              </a:rPr>
              <a:t>(0) =0; </a:t>
            </a:r>
            <a:r>
              <a:rPr lang="en-US" sz="2000" i="1" dirty="0" smtClean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latin typeface="Lato" panose="020F0502020204030203"/>
                <a:cs typeface="Times New Roman" panose="02020603050405020304" pitchFamily="18" charset="0"/>
              </a:rPr>
              <a:t>(1) = 1</a:t>
            </a:r>
          </a:p>
          <a:p>
            <a:pPr>
              <a:lnSpc>
                <a:spcPct val="130000"/>
              </a:lnSpc>
            </a:pPr>
            <a:r>
              <a:rPr lang="en-US" sz="2000" dirty="0" smtClean="0">
                <a:latin typeface="Lato" panose="020F0502020204030203"/>
                <a:cs typeface="Times New Roman" panose="02020603050405020304" pitchFamily="18" charset="0"/>
              </a:rPr>
              <a:t>        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 = 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n-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1)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 + 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n-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2)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≥ 2</a:t>
            </a:r>
          </a:p>
          <a:p>
            <a:endParaRPr lang="en-US" sz="2000" dirty="0">
              <a:latin typeface="Lato" panose="020F0502020204030203"/>
              <a:cs typeface="Times New Roman" panose="02020603050405020304" pitchFamily="18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F0BD15D3-2FA9-9364-694D-5A8352F82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3266" y="2315461"/>
            <a:ext cx="5359997" cy="398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96" y="896839"/>
            <a:ext cx="4633267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F(int n){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if (n &lt; 2</a:t>
            </a:r>
            <a:r>
              <a:rPr lang="en-US" altLang="en-US" sz="2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  </a:t>
            </a:r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 n;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return F(n-1) + F(n-2);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5EB205D-D0BB-60F8-CECC-DCC5B6701D4B}"/>
              </a:ext>
            </a:extLst>
          </p:cNvPr>
          <p:cNvSpPr txBox="1"/>
          <p:nvPr/>
        </p:nvSpPr>
        <p:spPr>
          <a:xfrm>
            <a:off x="338734" y="3021663"/>
            <a:ext cx="5661373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/>
              </a:rPr>
              <a:t>Trong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quy, </a:t>
            </a:r>
            <a:r>
              <a:rPr lang="en-US" sz="2000" dirty="0" err="1">
                <a:latin typeface="Lato" panose="020F0502020204030203"/>
              </a:rPr>
              <a:t>mỗi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cần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một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con ta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trị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một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quy. Do </a:t>
            </a:r>
            <a:r>
              <a:rPr lang="en-US" sz="2000" dirty="0" err="1">
                <a:latin typeface="Lato" panose="020F0502020204030203"/>
              </a:rPr>
              <a:t>đó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những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con </a:t>
            </a:r>
            <a:r>
              <a:rPr lang="en-US" sz="2000" dirty="0" err="1">
                <a:latin typeface="Lato" panose="020F0502020204030203"/>
              </a:rPr>
              <a:t>bị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nhiều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lần</a:t>
            </a:r>
            <a:r>
              <a:rPr lang="en-US" sz="2000" dirty="0">
                <a:latin typeface="Lato" panose="020F0502020204030203"/>
              </a:rPr>
              <a:t>. </a:t>
            </a:r>
            <a:r>
              <a:rPr lang="en-US" sz="2000" dirty="0" err="1">
                <a:latin typeface="Lato" panose="020F0502020204030203"/>
              </a:rPr>
              <a:t>Điều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dẫn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kém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.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này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gọi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tượng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con </a:t>
            </a:r>
            <a:r>
              <a:rPr lang="en-US" sz="2000" dirty="0" err="1">
                <a:latin typeface="Lato" panose="020F0502020204030203"/>
              </a:rPr>
              <a:t>trùng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lặp</a:t>
            </a:r>
            <a:r>
              <a:rPr lang="en-US" sz="2000" dirty="0">
                <a:latin typeface="Lato" panose="020F0502020204030203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7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 con </a:t>
            </a:r>
            <a:r>
              <a:rPr lang="en-US" sz="2000" dirty="0" err="1" smtClean="0">
                <a:cs typeface="Arial"/>
              </a:rPr>
              <a:t>trùng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lặp</a:t>
            </a:r>
            <a:endParaRPr lang="en-US" sz="20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588386" y="1720595"/>
            <a:ext cx="446649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hệ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>
              <a:buNone/>
            </a:pP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(0,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 1,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n,n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=1;  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với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mọi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 ≥ 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0,             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   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k,n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k-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1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-1)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+C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k,n-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1)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0 &lt;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&lt; </a:t>
            </a:r>
            <a:r>
              <a:rPr lang="en-US" sz="2000" i="1" dirty="0" smtClean="0">
                <a:latin typeface="Lato" panose="020F0502020204030203"/>
                <a:cs typeface="Times" panose="02020603050405020304" pitchFamily="18" charset="0"/>
              </a:rPr>
              <a:t>n</a:t>
            </a:r>
            <a:endParaRPr lang="vi-VN" altLang="en-US" sz="2000" dirty="0">
              <a:solidFill>
                <a:schemeClr val="accent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798" y="1139572"/>
            <a:ext cx="5609689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int C(int k, int n){ </a:t>
            </a:r>
          </a:p>
          <a:p>
            <a:pPr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if (k == 0|| k ==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n)return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1;</a:t>
            </a:r>
          </a:p>
          <a:p>
            <a:pPr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else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C(k-1,n-1)+C(k,n-1);</a:t>
            </a:r>
          </a:p>
          <a:p>
            <a:pPr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5192C7B-453B-941A-3757-18DFD803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63" y="2973214"/>
            <a:ext cx="6364948" cy="32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90117" y="1001772"/>
            <a:ext cx="115095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" panose="020F0502020204030203"/>
              </a:rPr>
              <a:t>Trong </a:t>
            </a:r>
            <a:r>
              <a:rPr lang="en-US" sz="2000" dirty="0" err="1">
                <a:latin typeface="Lato" panose="020F0502020204030203"/>
              </a:rPr>
              <a:t>hai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dụ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trên</a:t>
            </a:r>
            <a:r>
              <a:rPr lang="en-US" sz="2000" dirty="0">
                <a:latin typeface="Lato" panose="020F0502020204030203"/>
              </a:rPr>
              <a:t>, ta </a:t>
            </a:r>
            <a:r>
              <a:rPr lang="en-US" sz="2000" dirty="0" err="1">
                <a:latin typeface="Lato" panose="020F0502020204030203"/>
              </a:rPr>
              <a:t>đã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thấy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 </a:t>
            </a:r>
            <a:r>
              <a:rPr lang="en-US" sz="2000" dirty="0" err="1">
                <a:latin typeface="Lato" panose="020F0502020204030203"/>
              </a:rPr>
              <a:t>để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Fibonacci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hệ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số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nhị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kém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</a:t>
            </a:r>
            <a:r>
              <a:rPr lang="en-US" sz="2000" dirty="0">
                <a:latin typeface="Lato" panose="020F0502020204030203"/>
              </a:rPr>
              <a:t>.</a:t>
            </a: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/>
              </a:rPr>
              <a:t>Để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quy, ta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thể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dụng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kỹ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Lato" panose="020F0502020204030203"/>
              </a:rPr>
              <a:t>đệ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quy </a:t>
            </a:r>
            <a:r>
              <a:rPr lang="en-US" sz="2000" dirty="0" err="1">
                <a:solidFill>
                  <a:srgbClr val="FF0000"/>
                </a:solidFill>
                <a:latin typeface="Lato" panose="020F0502020204030203"/>
              </a:rPr>
              <a:t>có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Lato" panose="020F0502020204030203"/>
              </a:rPr>
              <a:t>nhớ</a:t>
            </a:r>
            <a:r>
              <a:rPr lang="en-US" sz="2000" dirty="0">
                <a:latin typeface="Lato" panose="020F0502020204030203"/>
              </a:rPr>
              <a:t>.</a:t>
            </a:r>
          </a:p>
          <a:p>
            <a:pPr marL="640080" lvl="1" indent="-274320" algn="just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Sử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dụng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kỹ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nhớ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trong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nhiều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trường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hợp</a:t>
            </a:r>
            <a:r>
              <a:rPr lang="en-US" sz="2000" dirty="0">
                <a:latin typeface="Lato" panose="020F0502020204030203"/>
              </a:rPr>
              <a:t>, ta </a:t>
            </a:r>
            <a:r>
              <a:rPr lang="en-US" sz="2000" dirty="0" err="1">
                <a:latin typeface="Lato" panose="020F0502020204030203"/>
              </a:rPr>
              <a:t>giữ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nguyên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cấu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trúc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đệ</a:t>
            </a:r>
            <a:r>
              <a:rPr lang="en-US" sz="2000" dirty="0">
                <a:latin typeface="Lato" panose="020F0502020204030203"/>
              </a:rPr>
              <a:t> quy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đồng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đảm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bảo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hiệu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nó</a:t>
            </a:r>
            <a:r>
              <a:rPr lang="en-US" sz="2000" dirty="0">
                <a:latin typeface="Lato" panose="020F0502020204030203"/>
              </a:rPr>
              <a:t>. </a:t>
            </a:r>
            <a:r>
              <a:rPr lang="en-US" sz="2000" dirty="0" err="1">
                <a:latin typeface="Lato" panose="020F0502020204030203"/>
              </a:rPr>
              <a:t>Nhược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điểm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lớn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nhất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làm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này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đòi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hỏi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về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bộ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nhớ</a:t>
            </a:r>
            <a:r>
              <a:rPr lang="en-US" sz="2000" dirty="0">
                <a:latin typeface="Lato" panose="020F0502020204030203"/>
              </a:rPr>
              <a:t>.</a:t>
            </a:r>
          </a:p>
          <a:p>
            <a:pPr marL="342900" indent="-342900" algn="just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9733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90117" y="1001772"/>
            <a:ext cx="11509593" cy="182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Ý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tưởng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của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đệ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quy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có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Lato" panose="020F0502020204030203"/>
              </a:rPr>
              <a:t>nhớ</a:t>
            </a:r>
            <a:r>
              <a:rPr lang="en-US" sz="2000" dirty="0">
                <a:solidFill>
                  <a:srgbClr val="C00000"/>
                </a:solidFill>
                <a:latin typeface="Lato" panose="020F0502020204030203"/>
              </a:rPr>
              <a:t>:</a:t>
            </a:r>
          </a:p>
          <a:p>
            <a:pPr marL="731520" lvl="1" indent="-274320" algn="just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</a:rPr>
              <a:t>Dùng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biến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ghi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nhớ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thông</a:t>
            </a:r>
            <a:r>
              <a:rPr lang="en-US" sz="2000" dirty="0">
                <a:latin typeface="Lato" panose="020F0502020204030203"/>
              </a:rPr>
              <a:t> tin </a:t>
            </a:r>
            <a:r>
              <a:rPr lang="en-US" sz="2000" dirty="0" err="1">
                <a:latin typeface="Lato" panose="020F0502020204030203"/>
              </a:rPr>
              <a:t>về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các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con </a:t>
            </a:r>
            <a:r>
              <a:rPr lang="en-US" sz="2000" dirty="0" err="1">
                <a:latin typeface="Lato" panose="020F0502020204030203"/>
              </a:rPr>
              <a:t>ngay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sau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lần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đầu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tiên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. </a:t>
            </a:r>
            <a:r>
              <a:rPr lang="en-US" sz="2000" dirty="0" err="1">
                <a:latin typeface="Lato" panose="020F0502020204030203"/>
              </a:rPr>
              <a:t>Điều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phép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rút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ngắn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thời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gian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tính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của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thuật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bởi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vì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dirty="0" err="1">
                <a:latin typeface="Lato" panose="020F0502020204030203"/>
              </a:rPr>
              <a:t>mỗi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cần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đến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có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thể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tra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cứu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mà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không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phải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lại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những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bài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toán</a:t>
            </a:r>
            <a:r>
              <a:rPr lang="en-US" sz="2000" dirty="0">
                <a:latin typeface="Lato" panose="020F0502020204030203"/>
              </a:rPr>
              <a:t> con </a:t>
            </a:r>
            <a:r>
              <a:rPr lang="en-US" sz="2000" dirty="0" err="1">
                <a:latin typeface="Lato" panose="020F0502020204030203"/>
              </a:rPr>
              <a:t>đã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được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giải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trước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đó</a:t>
            </a:r>
            <a:r>
              <a:rPr lang="en-US" sz="2000" dirty="0">
                <a:latin typeface="Lato" panose="020F0502020204030203"/>
              </a:rPr>
              <a:t>.</a:t>
            </a:r>
            <a:endParaRPr lang="en-US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594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5631965" cy="141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1: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dãy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Fibonacci:</a:t>
            </a:r>
          </a:p>
          <a:p>
            <a:pPr>
              <a:lnSpc>
                <a:spcPct val="130000"/>
              </a:lnSpc>
            </a:pP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   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(0) =0;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(1) = 1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       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)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 = 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n-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1)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 + F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n-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2)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≥ 2</a:t>
            </a:r>
            <a:endParaRPr lang="vi-VN" altLang="en-US" sz="2000" dirty="0">
              <a:solidFill>
                <a:schemeClr val="accent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42" y="2533041"/>
            <a:ext cx="4193458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Đệ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quy </a:t>
            </a:r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không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có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nhớ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: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F(int n){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if (n &lt; 2)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return  n;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return F(n-1) + F(n-2);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59C3F19C-4684-A025-D52D-928BAD6A9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063" y="980176"/>
            <a:ext cx="6571608" cy="372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Đệ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quy </a:t>
            </a:r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có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nhớ</a:t>
            </a:r>
            <a:r>
              <a:rPr lang="en-US" alt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: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init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() {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M[0] = 0; M[1] = 1;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for (int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= 2;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&lt;= n;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++) 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M[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] =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int F(int n){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if (n!= 0 &amp;&amp; M[n] == 0)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M[n] = F(n-1) + F(n-2);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return M[n]; </a:t>
            </a:r>
          </a:p>
          <a:p>
            <a:r>
              <a:rPr lang="en-US" alt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394BFF-F902-5922-84E5-8DB3C1D23C37}"/>
              </a:ext>
            </a:extLst>
          </p:cNvPr>
          <p:cNvSpPr txBox="1"/>
          <p:nvPr/>
        </p:nvSpPr>
        <p:spPr>
          <a:xfrm>
            <a:off x="5024063" y="4779810"/>
            <a:ext cx="56917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Trước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khi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gọi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hàm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F(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cần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gọi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hàm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init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()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khởi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tạo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phần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tử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mảng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M[ ] 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như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sau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    </a:t>
            </a:r>
            <a:r>
              <a:rPr lang="en-US" sz="2000" dirty="0" smtClean="0">
                <a:latin typeface="Lato" panose="020F0502020204030203"/>
                <a:cs typeface="Times" panose="02020603050405020304" pitchFamily="18" charset="0"/>
              </a:rPr>
              <a:t>M[0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] = 0, M[1]=1, </a:t>
            </a:r>
          </a:p>
          <a:p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    M[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] = 0,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với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i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≥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619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65B23B32-06DB-73DD-C420-79607B8F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36" y="2494600"/>
            <a:ext cx="4884558" cy="2062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  <a:cs typeface="Courier New" pitchFamily="49" charset="0"/>
              </a:rPr>
              <a:t>Đệ</a:t>
            </a:r>
            <a:r>
              <a:rPr lang="en-US" sz="2000" b="1" dirty="0">
                <a:solidFill>
                  <a:srgbClr val="FF0000"/>
                </a:solidFill>
                <a:cs typeface="Courier New" pitchFamily="49" charset="0"/>
              </a:rPr>
              <a:t> quy </a:t>
            </a:r>
            <a:r>
              <a:rPr lang="en-US" sz="2000" b="1" dirty="0" err="1">
                <a:solidFill>
                  <a:srgbClr val="FF0000"/>
                </a:solidFill>
                <a:cs typeface="Courier New" pitchFamily="49" charset="0"/>
              </a:rPr>
              <a:t>không</a:t>
            </a:r>
            <a:r>
              <a:rPr lang="en-US" sz="2000" b="1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cs typeface="Courier New" pitchFamily="49" charset="0"/>
              </a:rPr>
              <a:t>có</a:t>
            </a:r>
            <a:r>
              <a:rPr lang="en-US" sz="2000" b="1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cs typeface="Courier New" pitchFamily="49" charset="0"/>
              </a:rPr>
              <a:t>nhớ</a:t>
            </a:r>
            <a:r>
              <a:rPr lang="en-US" sz="2000" b="1" dirty="0">
                <a:solidFill>
                  <a:srgbClr val="FF0000"/>
                </a:solidFill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int C(int k, int n){ 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if (k == 0 || k == n)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  return 1;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else 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     return C(k-1,n-1) + C(k,n-1);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xmlns="" id="{33AE3831-4FC3-C4C1-FA59-BCD2E9DD6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836" y="967972"/>
            <a:ext cx="6688476" cy="4615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1" dirty="0" err="1">
                <a:solidFill>
                  <a:srgbClr val="FF0000"/>
                </a:solidFill>
                <a:cs typeface="Courier New" pitchFamily="49" charset="0"/>
              </a:rPr>
              <a:t>Đệ</a:t>
            </a:r>
            <a:r>
              <a:rPr lang="en-US" sz="1700" b="1" dirty="0">
                <a:solidFill>
                  <a:srgbClr val="FF0000"/>
                </a:solidFill>
                <a:cs typeface="Courier New" pitchFamily="49" charset="0"/>
              </a:rPr>
              <a:t> quy </a:t>
            </a:r>
            <a:r>
              <a:rPr lang="en-US" sz="1700" b="1" dirty="0" err="1">
                <a:solidFill>
                  <a:srgbClr val="FF0000"/>
                </a:solidFill>
                <a:cs typeface="Courier New" pitchFamily="49" charset="0"/>
              </a:rPr>
              <a:t>có</a:t>
            </a:r>
            <a:r>
              <a:rPr lang="en-US" sz="1700" b="1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cs typeface="Courier New" pitchFamily="49" charset="0"/>
              </a:rPr>
              <a:t>nhớ</a:t>
            </a:r>
            <a:r>
              <a:rPr lang="en-US" sz="1700" b="1" dirty="0">
                <a:solidFill>
                  <a:srgbClr val="FF0000"/>
                </a:solidFill>
                <a:cs typeface="Courier New" pitchFamily="49" charset="0"/>
              </a:rPr>
              <a:t>: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void 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init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() {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for (int 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&lt;= k; 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++)  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  for(int j = 0; j &lt;= n; 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j++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) M[</a:t>
            </a:r>
            <a:r>
              <a:rPr lang="en-US" sz="1700" dirty="0" err="1">
                <a:solidFill>
                  <a:srgbClr val="00206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][j] = 0;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int C(int k, int n) {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if (k == 0 || k == n) M[k][n] = 1;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else {    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  </a:t>
            </a:r>
            <a:r>
              <a:rPr lang="en-US" sz="17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if(M[k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][n] == 0) </a:t>
            </a:r>
            <a:r>
              <a:rPr lang="en-US" sz="1700" dirty="0" smtClean="0">
                <a:solidFill>
                  <a:srgbClr val="002060"/>
                </a:solidFill>
                <a:latin typeface="Consolas" panose="020B0609020204030204" pitchFamily="49" charset="0"/>
              </a:rPr>
              <a:t>M[k</a:t>
            </a: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][n] = C(k-1,n-1) + C(k,n-1);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} 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   return M[k][n];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4C1864-732B-9342-152C-2FA831E36A17}"/>
              </a:ext>
            </a:extLst>
          </p:cNvPr>
          <p:cNvSpPr txBox="1"/>
          <p:nvPr/>
        </p:nvSpPr>
        <p:spPr>
          <a:xfrm>
            <a:off x="378542" y="943897"/>
            <a:ext cx="563196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2: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hệ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số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nhị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thức</a:t>
            </a:r>
            <a:r>
              <a:rPr lang="en-US" altLang="en-US" sz="2000" dirty="0">
                <a:solidFill>
                  <a:schemeClr val="accent1"/>
                </a:solidFill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>
              <a:buNone/>
            </a:pPr>
            <a:r>
              <a:rPr lang="en-US" sz="2000" i="1" dirty="0">
                <a:solidFill>
                  <a:srgbClr val="0033CC"/>
                </a:solidFill>
                <a:latin typeface="Lato" panose="020F0502020204030203"/>
                <a:cs typeface="Times" panose="02020603050405020304" pitchFamily="18" charset="0"/>
              </a:rPr>
              <a:t>  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(0,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 1,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n,n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=1;  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với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mọi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 ≥ 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0,             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  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 err="1">
                <a:latin typeface="Lato" panose="020F0502020204030203"/>
                <a:cs typeface="Times" panose="02020603050405020304" pitchFamily="18" charset="0"/>
              </a:rPr>
              <a:t>k,n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k-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1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,n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-1)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+C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k,n-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1)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0 &lt;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&lt;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endParaRPr lang="vi-VN" altLang="en-US" sz="2000" dirty="0">
              <a:solidFill>
                <a:schemeClr val="accent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296C5F2-A0D8-12DF-F6F0-5CFE1BF8D24F}"/>
              </a:ext>
            </a:extLst>
          </p:cNvPr>
          <p:cNvSpPr txBox="1"/>
          <p:nvPr/>
        </p:nvSpPr>
        <p:spPr>
          <a:xfrm>
            <a:off x="5223294" y="5607157"/>
            <a:ext cx="6096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Trước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khi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gọi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hàm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C(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k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,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cần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gọi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hàm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init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()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khởi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tạo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các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phần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tử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trong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" panose="02020603050405020304" pitchFamily="18" charset="0"/>
              </a:rPr>
              <a:t>mảng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M[ ][ ] = 0</a:t>
            </a:r>
          </a:p>
        </p:txBody>
      </p:sp>
    </p:spTree>
    <p:extLst>
      <p:ext uri="{BB962C8B-B14F-4D97-AF65-F5344CB8AC3E}">
        <p14:creationId xmlns:p14="http://schemas.microsoft.com/office/powerpoint/2010/main" val="232508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CẤU TRÚC DỮ LIỆU VÀ GIẢI THUẬT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TUẦN </a:t>
            </a:r>
            <a:r>
              <a:rPr lang="en-US" sz="2800" b="0" dirty="0" smtClean="0"/>
              <a:t>2 </a:t>
            </a:r>
            <a:r>
              <a:rPr lang="en-US" sz="2800" b="0" dirty="0" smtClean="0"/>
              <a:t>: </a:t>
            </a:r>
            <a:r>
              <a:rPr lang="en-US" sz="2800" b="0" dirty="0" smtClean="0"/>
              <a:t>ĐỆ QUY, ĐỆ QUY CÓ NHỚ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Khái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niệm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cơ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bản</a:t>
            </a:r>
            <a:r>
              <a:rPr lang="en-US" sz="2000" b="1" dirty="0" smtClean="0">
                <a:cs typeface="Arial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000" b="1" dirty="0" smtClean="0">
                <a:cs typeface="Arial"/>
              </a:rPr>
              <a:t>Sơ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chung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đệ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quy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Phân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tích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thuật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toán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đệ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quy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Đệ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qu</a:t>
            </a:r>
            <a:r>
              <a:rPr lang="en-US" sz="2000" b="1" dirty="0" err="1" smtClean="0">
                <a:cs typeface="Arial"/>
              </a:rPr>
              <a:t>y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có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nhớ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KHÁI NIỆM CƠ BẢN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tượng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qua </a:t>
            </a:r>
            <a:r>
              <a:rPr lang="en-US" sz="2000" dirty="0" err="1" smtClean="0">
                <a:cs typeface="Arial"/>
              </a:rPr>
              <a:t>chính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nhưng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Hàm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Bước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sở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giá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hàm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một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giá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tham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ban </a:t>
            </a:r>
            <a:r>
              <a:rPr lang="en-US" sz="2000" dirty="0" err="1" smtClean="0">
                <a:cs typeface="Arial"/>
              </a:rPr>
              <a:t>đầu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Bước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quan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giữa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hàm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phụ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chính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hàm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nhưng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tham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498453" y="3354150"/>
            <a:ext cx="3878338" cy="1588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C</a:t>
            </a:r>
            <a:r>
              <a:rPr lang="en-US" sz="2000" dirty="0" err="1" smtClean="0">
                <a:cs typeface="Arial"/>
              </a:rPr>
              <a:t>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sở</a:t>
            </a:r>
            <a:r>
              <a:rPr lang="en-US" sz="2000" dirty="0" smtClean="0">
                <a:cs typeface="Arial"/>
              </a:rPr>
              <a:t>: F(n) = 1,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n = 1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quyF</a:t>
            </a:r>
            <a:r>
              <a:rPr lang="en-US" sz="2000" dirty="0" smtClean="0">
                <a:cs typeface="Arial"/>
              </a:rPr>
              <a:t>(n) = F(n-1) + n,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n &gt; 1</a:t>
            </a:r>
            <a:endParaRPr lang="en-US" sz="2000" dirty="0">
              <a:cs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4705564" y="3354150"/>
            <a:ext cx="6912484" cy="1588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Cơ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sở</a:t>
            </a:r>
            <a:r>
              <a:rPr lang="en-US" sz="2000" dirty="0" smtClean="0">
                <a:cs typeface="Arial"/>
              </a:rPr>
              <a:t>: C(k, n) = 1,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k = 0 </a:t>
            </a:r>
            <a:r>
              <a:rPr lang="en-US" sz="2000" dirty="0" err="1" smtClean="0">
                <a:cs typeface="Arial"/>
              </a:rPr>
              <a:t>hoặc</a:t>
            </a:r>
            <a:r>
              <a:rPr lang="en-US" sz="2000" dirty="0" smtClean="0">
                <a:cs typeface="Arial"/>
              </a:rPr>
              <a:t> k = n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C(k, n) = C(k-1,n-1) + C(k,n-1),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hợp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khác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8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KHÁI NIỆM CƠ BẢN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tượng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qua </a:t>
            </a:r>
            <a:r>
              <a:rPr lang="en-US" sz="2000" dirty="0" err="1" smtClean="0">
                <a:cs typeface="Arial"/>
              </a:rPr>
              <a:t>chính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nhưng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nhỏ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hợp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được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Bước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sở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đầu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hợp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Bước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xác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định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luật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biết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lớn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hơn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hợp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tử</a:t>
            </a:r>
            <a:r>
              <a:rPr lang="en-US" sz="2000" dirty="0" smtClean="0">
                <a:cs typeface="Arial"/>
              </a:rPr>
              <a:t> ban </a:t>
            </a:r>
            <a:r>
              <a:rPr lang="en-US" sz="2000" dirty="0" err="1" smtClean="0">
                <a:cs typeface="Arial"/>
              </a:rPr>
              <a:t>đầu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b="1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2026188" y="3513406"/>
            <a:ext cx="5525318" cy="1588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C</a:t>
            </a:r>
            <a:r>
              <a:rPr lang="en-US" sz="2000" dirty="0" err="1" smtClean="0">
                <a:cs typeface="Arial"/>
              </a:rPr>
              <a:t>ơ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sở</a:t>
            </a:r>
            <a:r>
              <a:rPr lang="en-US" sz="2000" dirty="0" smtClean="0">
                <a:cs typeface="Arial"/>
              </a:rPr>
              <a:t>: 3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Đệ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quy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Nếu</a:t>
            </a:r>
            <a:r>
              <a:rPr lang="en-US" sz="2000" dirty="0" smtClean="0">
                <a:cs typeface="Arial"/>
              </a:rPr>
              <a:t> x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y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S </a:t>
            </a:r>
            <a:r>
              <a:rPr lang="en-US" sz="2000" dirty="0" err="1" smtClean="0">
                <a:cs typeface="Arial"/>
              </a:rPr>
              <a:t>thì</a:t>
            </a:r>
            <a:r>
              <a:rPr lang="en-US" sz="2000" dirty="0" smtClean="0">
                <a:cs typeface="Arial"/>
              </a:rPr>
              <a:t> x + y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S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4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SƠ ĐỒ CHUNG ĐỆ QUY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ea typeface="MS PGothic" panose="020B0600070205080204" pitchFamily="34" charset="-128"/>
                <a:cs typeface="Arial" panose="020B0604020202020204" pitchFamily="34" charset="0"/>
              </a:rPr>
              <a:t>Thuật</a:t>
            </a:r>
            <a:r>
              <a:rPr lang="en-US" altLang="en-US" sz="2000" dirty="0"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.  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.</a:t>
            </a:r>
          </a:p>
          <a:p>
            <a:pPr marL="502920"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Ví</a:t>
            </a:r>
            <a:r>
              <a:rPr lang="en-US" sz="2000" dirty="0"/>
              <a:t> </a:t>
            </a:r>
            <a:r>
              <a:rPr lang="en-US" sz="2000" dirty="0" err="1"/>
              <a:t>dụ</a:t>
            </a:r>
            <a:r>
              <a:rPr lang="en-US" sz="2000" dirty="0"/>
              <a:t>: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dãy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Fibonacci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:</a:t>
            </a:r>
            <a:endParaRPr lang="en-US" sz="2000" dirty="0"/>
          </a:p>
          <a:p>
            <a:pPr marL="912813" lvl="2" indent="-227013">
              <a:lnSpc>
                <a:spcPct val="150000"/>
              </a:lnSpc>
            </a:pPr>
            <a:r>
              <a:rPr lang="en-US" i="1" dirty="0"/>
              <a:t>f</a:t>
            </a:r>
            <a:r>
              <a:rPr lang="en-US" dirty="0"/>
              <a:t>(0) = 0, </a:t>
            </a:r>
            <a:r>
              <a:rPr lang="en-US" i="1" dirty="0"/>
              <a:t>f</a:t>
            </a:r>
            <a:r>
              <a:rPr lang="en-US" dirty="0"/>
              <a:t>(1) = 1, </a:t>
            </a:r>
          </a:p>
          <a:p>
            <a:pPr marL="912813" lvl="2" indent="-227013">
              <a:lnSpc>
                <a:spcPct val="150000"/>
              </a:lnSpc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-1) +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-2)  </a:t>
            </a:r>
            <a:r>
              <a:rPr lang="en-US" dirty="0" err="1"/>
              <a:t>với</a:t>
            </a:r>
            <a:r>
              <a:rPr lang="en-US" dirty="0"/>
              <a:t>  </a:t>
            </a:r>
            <a:r>
              <a:rPr lang="en-US" i="1" dirty="0"/>
              <a:t>n</a:t>
            </a:r>
            <a:r>
              <a:rPr lang="en-US" dirty="0"/>
              <a:t> &gt; 1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bậc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,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.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,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, </a:t>
            </a:r>
            <a:r>
              <a:rPr lang="en-US" sz="2000" dirty="0" err="1"/>
              <a:t>người</a:t>
            </a:r>
            <a:r>
              <a:rPr lang="en-US" sz="2000" dirty="0"/>
              <a:t> ta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đệ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8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SƠ ĐỒ CHUNG ĐỆ QUY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338736" y="1307181"/>
            <a:ext cx="11469943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DeQuy</a:t>
            </a:r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input</a:t>
            </a:r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   if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kích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thước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input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là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nhỏ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nhất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then</a:t>
            </a:r>
          </a:p>
          <a:p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Thực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hiện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Bước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cơ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sở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;  /*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giải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bài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toán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kích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thước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đầu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vào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nhỏ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nhất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{    </a:t>
            </a:r>
          </a:p>
          <a:p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DeQuy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(input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với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kích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thước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nhỏ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hơn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);  /*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bước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đệ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quy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*/</a:t>
            </a:r>
          </a:p>
          <a:p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 /*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Chú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ý: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có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thể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có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thêm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những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lệnh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gọi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đệ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quy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*/</a:t>
            </a:r>
          </a:p>
          <a:p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       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Tổ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hợp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lời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giải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các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bài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toán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con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để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thu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</a:rPr>
              <a:t>được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lời_giải</a:t>
            </a:r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 return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lời_giải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88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VÍ DỤ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01DA63-77D8-4CFA-F60B-71E8FC03CEE3}"/>
              </a:ext>
            </a:extLst>
          </p:cNvPr>
          <p:cNvSpPr txBox="1"/>
          <p:nvPr/>
        </p:nvSpPr>
        <p:spPr>
          <a:xfrm>
            <a:off x="261173" y="846251"/>
            <a:ext cx="662097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Ví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dụ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1: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Tính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i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!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theo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công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thức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đệ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quy</a:t>
            </a:r>
            <a:r>
              <a:rPr lang="en-US" altLang="en-US" sz="2000" b="1" dirty="0">
                <a:latin typeface="Lato" panose="020F0502020204030203"/>
                <a:ea typeface="MS PGothic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         f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(0) = 1</a:t>
            </a:r>
          </a:p>
          <a:p>
            <a:pPr algn="l"/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       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) =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 * 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f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(</a:t>
            </a:r>
            <a:r>
              <a:rPr lang="en-US" sz="2000" i="1" dirty="0">
                <a:latin typeface="Lato" panose="020F0502020204030203"/>
                <a:cs typeface="Times" panose="02020603050405020304" pitchFamily="18" charset="0"/>
              </a:rPr>
              <a:t>n-</a:t>
            </a:r>
            <a:r>
              <a:rPr lang="en-US" sz="2000" dirty="0">
                <a:latin typeface="Lato" panose="020F0502020204030203"/>
                <a:cs typeface="Times" panose="02020603050405020304" pitchFamily="18" charset="0"/>
              </a:rPr>
              <a:t>1) 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A24917C0-58A7-97E1-16E7-9EF00DAA6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756" y="1185607"/>
            <a:ext cx="4632286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factorial(</a:t>
            </a:r>
            <a:r>
              <a:rPr lang="en-US" altLang="en-US" sz="200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n){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if (n==0)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return  1;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else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     return n*factorial(n-1);</a:t>
            </a:r>
          </a:p>
          <a:p>
            <a:r>
              <a:rPr lang="en-US" altLang="en-US" sz="200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xmlns="" id="{FE1C8BFB-5E5A-9689-D067-F7DA2655C82C}"/>
              </a:ext>
            </a:extLst>
          </p:cNvPr>
          <p:cNvSpPr/>
          <p:nvPr/>
        </p:nvSpPr>
        <p:spPr>
          <a:xfrm>
            <a:off x="1238571" y="2619525"/>
            <a:ext cx="2590800" cy="674885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factorial(3):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3 == 0 ? NO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return 3*factorial(2)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xmlns="" id="{7ED6CB04-92E0-795F-61E5-94CD4E0B5160}"/>
              </a:ext>
            </a:extLst>
          </p:cNvPr>
          <p:cNvSpPr/>
          <p:nvPr/>
        </p:nvSpPr>
        <p:spPr>
          <a:xfrm>
            <a:off x="1848171" y="3707160"/>
            <a:ext cx="2438400" cy="730027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factorial(2):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2 == 0 ? NO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return 2*factorial(1) 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xmlns="" id="{676C4051-CF62-5852-63DD-F52BCEDBE33D}"/>
              </a:ext>
            </a:extLst>
          </p:cNvPr>
          <p:cNvSpPr/>
          <p:nvPr/>
        </p:nvSpPr>
        <p:spPr>
          <a:xfrm>
            <a:off x="2533971" y="4740401"/>
            <a:ext cx="2508250" cy="723900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factorial(1):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1 == 0 ? NO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 return 1*factorial(0) 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xmlns="" id="{E88C868C-6BB7-AA56-5B9F-8E7417DB6AD1}"/>
              </a:ext>
            </a:extLst>
          </p:cNvPr>
          <p:cNvSpPr/>
          <p:nvPr/>
        </p:nvSpPr>
        <p:spPr>
          <a:xfrm>
            <a:off x="4286571" y="5641650"/>
            <a:ext cx="1905000" cy="68694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factorial(0):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0 == 0 ? YES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-101" charset="2"/>
              <a:buNone/>
              <a:defRPr/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   return 1 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xmlns="" id="{0BC1438C-BB2C-7F78-FA4A-B4739998C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67" y="2993334"/>
            <a:ext cx="381000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(1) </a:t>
            </a:r>
            <a:r>
              <a:rPr lang="en-US" altLang="en-US" sz="1400" dirty="0" err="1">
                <a:latin typeface="Arial" panose="020B0604020202020204" pitchFamily="34" charset="0"/>
              </a:rPr>
              <a:t>Trong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hàm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 dirty="0">
                <a:latin typeface="Courier"/>
              </a:rPr>
              <a:t>(3)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 dirty="0" err="1">
                <a:latin typeface="Arial" panose="020B0604020202020204" pitchFamily="34" charset="0"/>
              </a:rPr>
              <a:t>Gọi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tới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 dirty="0">
                <a:latin typeface="Courier"/>
              </a:rPr>
              <a:t>(2)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xmlns="" id="{A626CDCA-7EB6-3DFA-984A-36C385ADF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595" y="3996743"/>
            <a:ext cx="350520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Arial" panose="020B0604020202020204" pitchFamily="34" charset="0"/>
              </a:rPr>
              <a:t>(2) </a:t>
            </a:r>
            <a:r>
              <a:rPr lang="en-US" altLang="en-US" sz="1400" err="1">
                <a:latin typeface="Arial" panose="020B0604020202020204" pitchFamily="34" charset="0"/>
              </a:rPr>
              <a:t>Trong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 err="1">
                <a:latin typeface="Arial" panose="020B0604020202020204" pitchFamily="34" charset="0"/>
              </a:rPr>
              <a:t>hàm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>
                <a:latin typeface="Courier"/>
              </a:rPr>
              <a:t>(2)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</a:p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 err="1">
                <a:latin typeface="Arial" panose="020B0604020202020204" pitchFamily="34" charset="0"/>
              </a:rPr>
              <a:t>Gọi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 err="1">
                <a:latin typeface="Arial" panose="020B0604020202020204" pitchFamily="34" charset="0"/>
              </a:rPr>
              <a:t>tới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>
                <a:latin typeface="Courier"/>
              </a:rPr>
              <a:t>(1)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xmlns="" id="{FEF71C1E-5AE8-EFA6-8729-24FEA7241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527" y="4964971"/>
            <a:ext cx="315595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Arial" panose="020B0604020202020204" pitchFamily="34" charset="0"/>
              </a:rPr>
              <a:t>(3) </a:t>
            </a:r>
            <a:r>
              <a:rPr lang="en-US" altLang="en-US" sz="1400" err="1">
                <a:latin typeface="Arial" panose="020B0604020202020204" pitchFamily="34" charset="0"/>
              </a:rPr>
              <a:t>Trong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 err="1">
                <a:latin typeface="Arial" panose="020B0604020202020204" pitchFamily="34" charset="0"/>
              </a:rPr>
              <a:t>hàm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>
                <a:latin typeface="Courier"/>
              </a:rPr>
              <a:t>(1)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</a:p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 err="1">
                <a:latin typeface="Arial" panose="020B0604020202020204" pitchFamily="34" charset="0"/>
              </a:rPr>
              <a:t>Gọi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  <a:r>
              <a:rPr lang="en-US" altLang="en-US" sz="1400" err="1">
                <a:latin typeface="Arial" panose="020B0604020202020204" pitchFamily="34" charset="0"/>
              </a:rPr>
              <a:t>tới</a:t>
            </a:r>
            <a:r>
              <a:rPr lang="en-US" altLang="en-US" sz="1400">
                <a:latin typeface="Arial" panose="020B0604020202020204" pitchFamily="34" charset="0"/>
              </a:rPr>
              <a:t>  </a:t>
            </a: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factorial</a:t>
            </a:r>
            <a:r>
              <a:rPr lang="en-US" altLang="en-US" sz="1400">
                <a:latin typeface="Courier"/>
              </a:rPr>
              <a:t>(0)</a:t>
            </a:r>
          </a:p>
        </p:txBody>
      </p:sp>
      <p:cxnSp>
        <p:nvCxnSpPr>
          <p:cNvPr id="15" name="Connector: Curved 12">
            <a:extLst>
              <a:ext uri="{FF2B5EF4-FFF2-40B4-BE49-F238E27FC236}">
                <a16:creationId xmlns:a16="http://schemas.microsoft.com/office/drawing/2014/main" xmlns="" id="{F33A0AAD-9514-B5AD-BE9B-C3290192BF5D}"/>
              </a:ext>
            </a:extLst>
          </p:cNvPr>
          <p:cNvCxnSpPr>
            <a:cxnSpLocks/>
            <a:endCxn id="10" idx="1"/>
          </p:cNvCxnSpPr>
          <p:nvPr/>
        </p:nvCxnSpPr>
        <p:spPr>
          <a:xfrm rot="10800000">
            <a:off x="2533971" y="5102351"/>
            <a:ext cx="1752600" cy="771526"/>
          </a:xfrm>
          <a:prstGeom prst="curvedConnector3">
            <a:avLst>
              <a:gd name="adj1" fmla="val 1308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2">
            <a:extLst>
              <a:ext uri="{FF2B5EF4-FFF2-40B4-BE49-F238E27FC236}">
                <a16:creationId xmlns:a16="http://schemas.microsoft.com/office/drawing/2014/main" xmlns="" id="{8959FF3C-7F1A-5778-C2F2-43C183332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9" y="5421439"/>
            <a:ext cx="1811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Times" panose="02020603050405020304" pitchFamily="18" charset="0"/>
                <a:cs typeface="Times" panose="02020603050405020304" pitchFamily="18" charset="0"/>
              </a:rPr>
              <a:t>(4) return 1</a:t>
            </a:r>
          </a:p>
        </p:txBody>
      </p:sp>
      <p:cxnSp>
        <p:nvCxnSpPr>
          <p:cNvPr id="17" name="Connector: Curved 14">
            <a:extLst>
              <a:ext uri="{FF2B5EF4-FFF2-40B4-BE49-F238E27FC236}">
                <a16:creationId xmlns:a16="http://schemas.microsoft.com/office/drawing/2014/main" xmlns="" id="{F723E364-3AB4-68C3-5313-E4E8A9C6F12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 flipH="1">
            <a:off x="3067371" y="2956968"/>
            <a:ext cx="762000" cy="750192"/>
          </a:xfrm>
          <a:prstGeom prst="curvedConnector4">
            <a:avLst>
              <a:gd name="adj1" fmla="val -30000"/>
              <a:gd name="adj2" fmla="val 724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5">
            <a:extLst>
              <a:ext uri="{FF2B5EF4-FFF2-40B4-BE49-F238E27FC236}">
                <a16:creationId xmlns:a16="http://schemas.microsoft.com/office/drawing/2014/main" xmlns="" id="{5C0153DA-BC54-4C3E-811F-E42B9BC6262A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829371" y="4072174"/>
            <a:ext cx="457200" cy="665051"/>
          </a:xfrm>
          <a:prstGeom prst="curvedConnector4">
            <a:avLst>
              <a:gd name="adj1" fmla="val -50000"/>
              <a:gd name="adj2" fmla="val 774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6">
            <a:extLst>
              <a:ext uri="{FF2B5EF4-FFF2-40B4-BE49-F238E27FC236}">
                <a16:creationId xmlns:a16="http://schemas.microsoft.com/office/drawing/2014/main" xmlns="" id="{039605AC-8B7B-AC3D-613E-7BA3D8FA02E5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5042221" y="5102351"/>
            <a:ext cx="196850" cy="53929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7">
            <a:extLst>
              <a:ext uri="{FF2B5EF4-FFF2-40B4-BE49-F238E27FC236}">
                <a16:creationId xmlns:a16="http://schemas.microsoft.com/office/drawing/2014/main" xmlns="" id="{D57EEE52-E8E1-2F24-F519-092478AADDCE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V="1">
            <a:off x="1748214" y="4172131"/>
            <a:ext cx="868252" cy="668338"/>
          </a:xfrm>
          <a:prstGeom prst="curvedConnector4">
            <a:avLst>
              <a:gd name="adj1" fmla="val 2318"/>
              <a:gd name="adj2" fmla="val 1342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49">
            <a:extLst>
              <a:ext uri="{FF2B5EF4-FFF2-40B4-BE49-F238E27FC236}">
                <a16:creationId xmlns:a16="http://schemas.microsoft.com/office/drawing/2014/main" xmlns="" id="{2E55EB27-3AA8-BC10-6134-378B95533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43" y="4402364"/>
            <a:ext cx="1811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Times" panose="02020603050405020304" pitchFamily="18" charset="0"/>
                <a:cs typeface="Times" panose="02020603050405020304" pitchFamily="18" charset="0"/>
              </a:rPr>
              <a:t>(5) return 1</a:t>
            </a:r>
          </a:p>
        </p:txBody>
      </p:sp>
      <p:cxnSp>
        <p:nvCxnSpPr>
          <p:cNvPr id="22" name="Connector: Curved 19">
            <a:extLst>
              <a:ext uri="{FF2B5EF4-FFF2-40B4-BE49-F238E27FC236}">
                <a16:creationId xmlns:a16="http://schemas.microsoft.com/office/drawing/2014/main" xmlns="" id="{FE3FF514-0306-CA64-2786-F4DA16520F5E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V="1">
            <a:off x="970743" y="3224797"/>
            <a:ext cx="1132559" cy="596902"/>
          </a:xfrm>
          <a:prstGeom prst="curvedConnector4">
            <a:avLst>
              <a:gd name="adj1" fmla="val 13641"/>
              <a:gd name="adj2" fmla="val 1382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xmlns="" id="{86CDCA86-9A32-7854-880C-79076F327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978" y="3653652"/>
            <a:ext cx="1811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Times" panose="02020603050405020304" pitchFamily="18" charset="0"/>
                <a:cs typeface="Times" panose="02020603050405020304" pitchFamily="18" charset="0"/>
              </a:rPr>
              <a:t>(6) return 2</a:t>
            </a:r>
          </a:p>
        </p:txBody>
      </p:sp>
      <p:cxnSp>
        <p:nvCxnSpPr>
          <p:cNvPr id="24" name="Connector: Curved 21">
            <a:extLst>
              <a:ext uri="{FF2B5EF4-FFF2-40B4-BE49-F238E27FC236}">
                <a16:creationId xmlns:a16="http://schemas.microsoft.com/office/drawing/2014/main" xmlns="" id="{1D4F7DAD-AE5F-8B0D-2A49-F8E8D61418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6583" y="2376836"/>
            <a:ext cx="727075" cy="596900"/>
          </a:xfrm>
          <a:prstGeom prst="curvedConnector4">
            <a:avLst>
              <a:gd name="adj1" fmla="val 1087"/>
              <a:gd name="adj2" fmla="val 1073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56">
            <a:extLst>
              <a:ext uri="{FF2B5EF4-FFF2-40B4-BE49-F238E27FC236}">
                <a16:creationId xmlns:a16="http://schemas.microsoft.com/office/drawing/2014/main" xmlns="" id="{D2CB9F89-BA78-4595-5C31-B5C01C1E4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476" y="2030200"/>
            <a:ext cx="1811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2"/>
              </a:buClr>
              <a:buSzPct val="75000"/>
              <a:buFont typeface="Monotype Sorts"/>
              <a:buNone/>
            </a:pPr>
            <a:r>
              <a:rPr lang="en-US" altLang="en-US" sz="1400">
                <a:latin typeface="Times" panose="02020603050405020304" pitchFamily="18" charset="0"/>
                <a:cs typeface="Times" panose="02020603050405020304" pitchFamily="18" charset="0"/>
              </a:rPr>
              <a:t>(7) return 6</a:t>
            </a: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xmlns="" id="{21967BE9-562B-511B-B629-9D3AB5C09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74" y="3272613"/>
            <a:ext cx="3802368" cy="1677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en-US" sz="1600" err="1"/>
              <a:t>Thực</a:t>
            </a:r>
            <a:r>
              <a:rPr lang="en-US" altLang="en-US" sz="1600"/>
              <a:t> </a:t>
            </a:r>
            <a:r>
              <a:rPr lang="en-US" altLang="en-US" sz="1600" err="1"/>
              <a:t>thi</a:t>
            </a:r>
            <a:r>
              <a:rPr lang="en-US" altLang="en-US" sz="1600"/>
              <a:t> </a:t>
            </a:r>
            <a:r>
              <a:rPr lang="en-US" altLang="en-US" sz="1600" err="1"/>
              <a:t>hàm</a:t>
            </a:r>
            <a:r>
              <a:rPr lang="en-US" altLang="en-US" sz="1600"/>
              <a:t> factorial(3) </a:t>
            </a:r>
            <a:r>
              <a:rPr lang="en-US" altLang="en-US" sz="1600" err="1"/>
              <a:t>sẽ</a:t>
            </a:r>
            <a:r>
              <a:rPr lang="en-US" altLang="en-US" sz="1600"/>
              <a:t> </a:t>
            </a:r>
            <a:r>
              <a:rPr lang="en-US" altLang="en-US" sz="1600" err="1"/>
              <a:t>dừng</a:t>
            </a:r>
            <a:r>
              <a:rPr lang="en-US" altLang="en-US" sz="1600"/>
              <a:t> </a:t>
            </a:r>
            <a:r>
              <a:rPr lang="en-US" altLang="en-US" sz="1600" err="1"/>
              <a:t>cho</a:t>
            </a:r>
            <a:r>
              <a:rPr lang="en-US" altLang="en-US" sz="1600"/>
              <a:t> </a:t>
            </a:r>
            <a:r>
              <a:rPr lang="en-US" altLang="en-US" sz="1600" err="1"/>
              <a:t>đến</a:t>
            </a:r>
            <a:r>
              <a:rPr lang="en-US" altLang="en-US" sz="1600"/>
              <a:t> </a:t>
            </a:r>
            <a:r>
              <a:rPr lang="en-US" altLang="en-US" sz="1600" err="1"/>
              <a:t>khi</a:t>
            </a:r>
            <a:r>
              <a:rPr lang="en-US" altLang="en-US" sz="1600"/>
              <a:t> </a:t>
            </a:r>
            <a:r>
              <a:rPr lang="en-US" altLang="en-US" sz="1600" err="1"/>
              <a:t>hàm</a:t>
            </a:r>
            <a:r>
              <a:rPr lang="en-US" altLang="en-US" sz="1600"/>
              <a:t> factorial(2) </a:t>
            </a:r>
            <a:r>
              <a:rPr lang="en-US" altLang="en-US" sz="1600" err="1"/>
              <a:t>trả</a:t>
            </a:r>
            <a:r>
              <a:rPr lang="en-US" altLang="en-US" sz="1600"/>
              <a:t> </a:t>
            </a:r>
            <a:r>
              <a:rPr lang="en-US" altLang="en-US" sz="1600" err="1"/>
              <a:t>về</a:t>
            </a:r>
            <a:r>
              <a:rPr lang="en-US" altLang="en-US" sz="1600"/>
              <a:t> </a:t>
            </a:r>
            <a:r>
              <a:rPr lang="en-US" altLang="en-US" sz="1600" err="1"/>
              <a:t>kết</a:t>
            </a:r>
            <a:r>
              <a:rPr lang="en-US" altLang="en-US" sz="1600"/>
              <a:t> </a:t>
            </a:r>
            <a:r>
              <a:rPr lang="en-US" altLang="en-US" sz="1600" err="1"/>
              <a:t>quả</a:t>
            </a:r>
            <a:endParaRPr lang="en-US" altLang="en-US" sz="1600"/>
          </a:p>
          <a:p>
            <a:pPr algn="just">
              <a:lnSpc>
                <a:spcPct val="150000"/>
              </a:lnSpc>
            </a:pPr>
            <a:r>
              <a:rPr lang="en-US" altLang="en-US" sz="1600"/>
              <a:t>Khi </a:t>
            </a:r>
            <a:r>
              <a:rPr lang="en-US" altLang="en-US" sz="1600" err="1"/>
              <a:t>hàm</a:t>
            </a:r>
            <a:r>
              <a:rPr lang="en-US" altLang="en-US" sz="1600"/>
              <a:t> factorial(2) </a:t>
            </a:r>
            <a:r>
              <a:rPr lang="en-US" altLang="en-US" sz="1600" err="1"/>
              <a:t>trả</a:t>
            </a:r>
            <a:r>
              <a:rPr lang="en-US" altLang="en-US" sz="1600"/>
              <a:t> </a:t>
            </a:r>
            <a:r>
              <a:rPr lang="en-US" altLang="en-US" sz="1600" err="1"/>
              <a:t>về</a:t>
            </a:r>
            <a:r>
              <a:rPr lang="en-US" altLang="en-US" sz="1600"/>
              <a:t> </a:t>
            </a:r>
            <a:r>
              <a:rPr lang="en-US" altLang="en-US" sz="1600" err="1"/>
              <a:t>kết</a:t>
            </a:r>
            <a:r>
              <a:rPr lang="en-US" altLang="en-US" sz="1600"/>
              <a:t> </a:t>
            </a:r>
            <a:r>
              <a:rPr lang="en-US" altLang="en-US" sz="1600" err="1"/>
              <a:t>quả</a:t>
            </a:r>
            <a:r>
              <a:rPr lang="en-US" altLang="en-US" sz="1600"/>
              <a:t>, </a:t>
            </a:r>
            <a:r>
              <a:rPr lang="en-US" altLang="en-US" sz="1600" err="1"/>
              <a:t>hàm</a:t>
            </a:r>
            <a:r>
              <a:rPr lang="en-US" altLang="en-US" sz="1600"/>
              <a:t> factorial(3) </a:t>
            </a:r>
            <a:r>
              <a:rPr lang="en-US" altLang="en-US" sz="1600" err="1"/>
              <a:t>tiếp</a:t>
            </a:r>
            <a:r>
              <a:rPr lang="en-US" altLang="en-US" sz="1600"/>
              <a:t> </a:t>
            </a:r>
            <a:r>
              <a:rPr lang="en-US" altLang="en-US" sz="1600" err="1"/>
              <a:t>tục</a:t>
            </a:r>
            <a:r>
              <a:rPr lang="en-US" altLang="en-US" sz="1600"/>
              <a:t> </a:t>
            </a:r>
            <a:r>
              <a:rPr lang="en-US" altLang="en-US" sz="1600" err="1"/>
              <a:t>được</a:t>
            </a:r>
            <a:r>
              <a:rPr lang="en-US" altLang="en-US" sz="1600"/>
              <a:t> </a:t>
            </a:r>
            <a:r>
              <a:rPr lang="en-US" altLang="en-US" sz="1600" err="1"/>
              <a:t>thực</a:t>
            </a:r>
            <a:r>
              <a:rPr lang="en-US" altLang="en-US" sz="1600"/>
              <a:t> </a:t>
            </a:r>
            <a:r>
              <a:rPr lang="en-US" altLang="en-US" sz="1600" err="1"/>
              <a:t>hiện</a:t>
            </a: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36106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6" grpId="0"/>
      <p:bldP spid="21" grpId="0"/>
      <p:bldP spid="23" grpId="0"/>
      <p:bldP spid="25" grpId="0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0" ma:contentTypeDescription="Create a new document." ma:contentTypeScope="" ma:versionID="04dab4df078858e8b16a629ccebd97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5bdcf26f133259999730471111e8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10538E-E81C-40CB-AEA9-2C97F05987C7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purl.org/dc/dcmitype/"/>
    <ds:schemaRef ds:uri="http://purl.org/dc/terms/"/>
    <ds:schemaRef ds:uri="ec3c8a1e-e7d2-40eb-a53e-dfc8e21c73f0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ca7c73a-4441-494b-bdc7-d241e2e7c02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2350</Words>
  <Application>Microsoft Office PowerPoint</Application>
  <PresentationFormat>Widescreen</PresentationFormat>
  <Paragraphs>277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ＭＳ Ｐゴシック</vt:lpstr>
      <vt:lpstr>ＭＳ Ｐゴシック</vt:lpstr>
      <vt:lpstr>.VnTime</vt:lpstr>
      <vt:lpstr>Arial</vt:lpstr>
      <vt:lpstr>Calibri</vt:lpstr>
      <vt:lpstr>Consolas</vt:lpstr>
      <vt:lpstr>Courier</vt:lpstr>
      <vt:lpstr>Courier New</vt:lpstr>
      <vt:lpstr>Lato</vt:lpstr>
      <vt:lpstr>Monotype Sorts</vt:lpstr>
      <vt:lpstr>Times</vt:lpstr>
      <vt:lpstr>Times New Roman</vt:lpstr>
      <vt:lpstr>Wingdings</vt:lpstr>
      <vt:lpstr>Office Theme</vt:lpstr>
      <vt:lpstr>PowerPoint Presentation</vt:lpstr>
      <vt:lpstr>CẤU TRÚC DỮ LIỆU VÀ GIẢI THUẬT</vt:lpstr>
      <vt:lpstr>PowerPoint Presentation</vt:lpstr>
      <vt:lpstr>NỘI DUNG</vt:lpstr>
      <vt:lpstr>KHÁI NIỆM CƠ BẢN</vt:lpstr>
      <vt:lpstr>KHÁI NIỆM CƠ BẢN</vt:lpstr>
      <vt:lpstr>SƠ ĐỒ CHUNG ĐỆ QUY</vt:lpstr>
      <vt:lpstr>SƠ ĐỒ CHUNG ĐỆ QUY</vt:lpstr>
      <vt:lpstr>VÍ DỤ</vt:lpstr>
      <vt:lpstr>VÍ DỤ</vt:lpstr>
      <vt:lpstr>VÍ DỤ: BÀI TOÁN THÁP HÀ NỘI</vt:lpstr>
      <vt:lpstr>VÍ DỤ: BÀI TOÁN THÁP HÀ NỘI</vt:lpstr>
      <vt:lpstr>VÍ DỤ: BÀI TOÁN THÁP HÀ NỘI</vt:lpstr>
      <vt:lpstr>VÍ DỤ: BÀI TOÁN THÁP HÀ NỘI</vt:lpstr>
      <vt:lpstr>VÍ DỤ: BÀI TOÁN THÁP HÀ NỘI</vt:lpstr>
      <vt:lpstr>VÍ DỤ: BÀI TOÁN THÁP HÀ NỘI</vt:lpstr>
      <vt:lpstr>PHÂN TÍCH THUẬT TOÁN ĐỆ QUY</vt:lpstr>
      <vt:lpstr>PHÂN TÍCH THUẬT TOÁN ĐỆ QUY</vt:lpstr>
      <vt:lpstr>PHÂN TÍCH THUẬT TOÁN ĐỆ QUY</vt:lpstr>
      <vt:lpstr>ĐỆ QUY CÓ NHỚ</vt:lpstr>
      <vt:lpstr>ĐỆ QUY CÓ NHỚ</vt:lpstr>
      <vt:lpstr>ĐỆ QUY CÓ NHỚ</vt:lpstr>
      <vt:lpstr>ĐỆ QUY CÓ NHỚ</vt:lpstr>
      <vt:lpstr>ĐỆ QUY CÓ NHỚ</vt:lpstr>
      <vt:lpstr>ĐỆ QUY CÓ NHỚ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28</cp:revision>
  <dcterms:created xsi:type="dcterms:W3CDTF">2021-05-28T04:32:29Z</dcterms:created>
  <dcterms:modified xsi:type="dcterms:W3CDTF">2023-12-19T05:24:51Z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